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85"/>
  </p:notesMasterIdLst>
  <p:sldIdLst>
    <p:sldId id="256" r:id="rId6"/>
    <p:sldId id="439" r:id="rId7"/>
    <p:sldId id="457" r:id="rId8"/>
    <p:sldId id="454" r:id="rId9"/>
    <p:sldId id="455" r:id="rId10"/>
    <p:sldId id="456" r:id="rId11"/>
    <p:sldId id="441" r:id="rId12"/>
    <p:sldId id="958" r:id="rId13"/>
    <p:sldId id="588" r:id="rId14"/>
    <p:sldId id="442" r:id="rId15"/>
    <p:sldId id="947" r:id="rId16"/>
    <p:sldId id="934" r:id="rId17"/>
    <p:sldId id="935" r:id="rId18"/>
    <p:sldId id="904" r:id="rId19"/>
    <p:sldId id="959" r:id="rId20"/>
    <p:sldId id="561" r:id="rId21"/>
    <p:sldId id="530" r:id="rId22"/>
    <p:sldId id="533" r:id="rId23"/>
    <p:sldId id="534" r:id="rId24"/>
    <p:sldId id="535" r:id="rId25"/>
    <p:sldId id="572" r:id="rId26"/>
    <p:sldId id="960" r:id="rId27"/>
    <p:sldId id="445" r:id="rId28"/>
    <p:sldId id="444" r:id="rId29"/>
    <p:sldId id="443" r:id="rId30"/>
    <p:sldId id="596" r:id="rId31"/>
    <p:sldId id="449" r:id="rId32"/>
    <p:sldId id="906" r:id="rId33"/>
    <p:sldId id="448" r:id="rId34"/>
    <p:sldId id="452" r:id="rId35"/>
    <p:sldId id="453" r:id="rId36"/>
    <p:sldId id="524" r:id="rId37"/>
    <p:sldId id="451" r:id="rId38"/>
    <p:sldId id="582" r:id="rId39"/>
    <p:sldId id="527" r:id="rId40"/>
    <p:sldId id="545" r:id="rId41"/>
    <p:sldId id="546" r:id="rId42"/>
    <p:sldId id="547" r:id="rId43"/>
    <p:sldId id="932" r:id="rId44"/>
    <p:sldId id="529" r:id="rId45"/>
    <p:sldId id="537" r:id="rId46"/>
    <p:sldId id="539" r:id="rId47"/>
    <p:sldId id="538" r:id="rId48"/>
    <p:sldId id="540" r:id="rId49"/>
    <p:sldId id="541" r:id="rId50"/>
    <p:sldId id="548" r:id="rId51"/>
    <p:sldId id="536" r:id="rId52"/>
    <p:sldId id="544" r:id="rId53"/>
    <p:sldId id="581" r:id="rId54"/>
    <p:sldId id="549" r:id="rId55"/>
    <p:sldId id="946" r:id="rId56"/>
    <p:sldId id="1000" r:id="rId57"/>
    <p:sldId id="942" r:id="rId58"/>
    <p:sldId id="967" r:id="rId59"/>
    <p:sldId id="968" r:id="rId60"/>
    <p:sldId id="969" r:id="rId61"/>
    <p:sldId id="996" r:id="rId62"/>
    <p:sldId id="970" r:id="rId63"/>
    <p:sldId id="971" r:id="rId64"/>
    <p:sldId id="972" r:id="rId65"/>
    <p:sldId id="973" r:id="rId66"/>
    <p:sldId id="974" r:id="rId67"/>
    <p:sldId id="975" r:id="rId68"/>
    <p:sldId id="976" r:id="rId69"/>
    <p:sldId id="977" r:id="rId70"/>
    <p:sldId id="978" r:id="rId71"/>
    <p:sldId id="979" r:id="rId72"/>
    <p:sldId id="980" r:id="rId73"/>
    <p:sldId id="997" r:id="rId74"/>
    <p:sldId id="981" r:id="rId75"/>
    <p:sldId id="982" r:id="rId76"/>
    <p:sldId id="983" r:id="rId77"/>
    <p:sldId id="984" r:id="rId78"/>
    <p:sldId id="985" r:id="rId79"/>
    <p:sldId id="986" r:id="rId80"/>
    <p:sldId id="987" r:id="rId81"/>
    <p:sldId id="988" r:id="rId82"/>
    <p:sldId id="989" r:id="rId83"/>
    <p:sldId id="990" r:id="rId84"/>
    <p:sldId id="991" r:id="rId85"/>
    <p:sldId id="992" r:id="rId86"/>
    <p:sldId id="993" r:id="rId87"/>
    <p:sldId id="994" r:id="rId88"/>
    <p:sldId id="995" r:id="rId89"/>
    <p:sldId id="458" r:id="rId90"/>
    <p:sldId id="496" r:id="rId91"/>
    <p:sldId id="488" r:id="rId92"/>
    <p:sldId id="489" r:id="rId93"/>
    <p:sldId id="459" r:id="rId94"/>
    <p:sldId id="907" r:id="rId95"/>
    <p:sldId id="908" r:id="rId96"/>
    <p:sldId id="460" r:id="rId97"/>
    <p:sldId id="948" r:id="rId98"/>
    <p:sldId id="482" r:id="rId99"/>
    <p:sldId id="483" r:id="rId100"/>
    <p:sldId id="494" r:id="rId101"/>
    <p:sldId id="497" r:id="rId102"/>
    <p:sldId id="498" r:id="rId103"/>
    <p:sldId id="461" r:id="rId104"/>
    <p:sldId id="463" r:id="rId105"/>
    <p:sldId id="961" r:id="rId106"/>
    <p:sldId id="963" r:id="rId107"/>
    <p:sldId id="964" r:id="rId108"/>
    <p:sldId id="485" r:id="rId109"/>
    <p:sldId id="486" r:id="rId110"/>
    <p:sldId id="594" r:id="rId111"/>
    <p:sldId id="930" r:id="rId112"/>
    <p:sldId id="927" r:id="rId113"/>
    <p:sldId id="861" r:id="rId114"/>
    <p:sldId id="902" r:id="rId115"/>
    <p:sldId id="931" r:id="rId116"/>
    <p:sldId id="499" r:id="rId117"/>
    <p:sldId id="950" r:id="rId118"/>
    <p:sldId id="951" r:id="rId119"/>
    <p:sldId id="573" r:id="rId120"/>
    <p:sldId id="617" r:id="rId121"/>
    <p:sldId id="925" r:id="rId122"/>
    <p:sldId id="574" r:id="rId123"/>
    <p:sldId id="919" r:id="rId124"/>
    <p:sldId id="616" r:id="rId125"/>
    <p:sldId id="909" r:id="rId126"/>
    <p:sldId id="580" r:id="rId127"/>
    <p:sldId id="577" r:id="rId128"/>
    <p:sldId id="578" r:id="rId129"/>
    <p:sldId id="928" r:id="rId130"/>
    <p:sldId id="918" r:id="rId131"/>
    <p:sldId id="575" r:id="rId132"/>
    <p:sldId id="929" r:id="rId133"/>
    <p:sldId id="949" r:id="rId134"/>
    <p:sldId id="914" r:id="rId135"/>
    <p:sldId id="915" r:id="rId136"/>
    <p:sldId id="916" r:id="rId137"/>
    <p:sldId id="917" r:id="rId138"/>
    <p:sldId id="1001" r:id="rId139"/>
    <p:sldId id="465" r:id="rId140"/>
    <p:sldId id="466" r:id="rId141"/>
    <p:sldId id="500" r:id="rId142"/>
    <p:sldId id="501" r:id="rId143"/>
    <p:sldId id="467" r:id="rId144"/>
    <p:sldId id="468" r:id="rId145"/>
    <p:sldId id="502" r:id="rId146"/>
    <p:sldId id="593" r:id="rId147"/>
    <p:sldId id="920" r:id="rId148"/>
    <p:sldId id="469" r:id="rId149"/>
    <p:sldId id="475" r:id="rId150"/>
    <p:sldId id="952" r:id="rId151"/>
    <p:sldId id="564" r:id="rId152"/>
    <p:sldId id="476" r:id="rId153"/>
    <p:sldId id="509" r:id="rId154"/>
    <p:sldId id="943" r:id="rId155"/>
    <p:sldId id="998" r:id="rId156"/>
    <p:sldId id="477" r:id="rId157"/>
    <p:sldId id="563" r:id="rId158"/>
    <p:sldId id="510" r:id="rId159"/>
    <p:sldId id="478" r:id="rId160"/>
    <p:sldId id="565" r:id="rId161"/>
    <p:sldId id="591" r:id="rId162"/>
    <p:sldId id="922" r:id="rId163"/>
    <p:sldId id="999" r:id="rId164"/>
    <p:sldId id="526" r:id="rId165"/>
    <p:sldId id="446" r:id="rId166"/>
    <p:sldId id="938" r:id="rId167"/>
    <p:sldId id="939" r:id="rId168"/>
    <p:sldId id="550" r:id="rId169"/>
    <p:sldId id="552" r:id="rId170"/>
    <p:sldId id="551" r:id="rId171"/>
    <p:sldId id="553" r:id="rId172"/>
    <p:sldId id="555" r:id="rId173"/>
    <p:sldId id="503" r:id="rId174"/>
    <p:sldId id="504" r:id="rId175"/>
    <p:sldId id="505" r:id="rId176"/>
    <p:sldId id="506" r:id="rId177"/>
    <p:sldId id="956" r:id="rId178"/>
    <p:sldId id="508" r:id="rId179"/>
    <p:sldId id="615" r:id="rId180"/>
    <p:sldId id="560" r:id="rId181"/>
    <p:sldId id="589" r:id="rId182"/>
    <p:sldId id="590" r:id="rId183"/>
    <p:sldId id="566" r:id="rId18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2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00"/>
    <a:srgbClr val="006600"/>
    <a:srgbClr val="080808"/>
    <a:srgbClr val="0303DF"/>
    <a:srgbClr val="0099FF"/>
    <a:srgbClr val="FF9900"/>
    <a:srgbClr val="CCECFF"/>
    <a:srgbClr val="99C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 autoAdjust="0"/>
  </p:normalViewPr>
  <p:slideViewPr>
    <p:cSldViewPr snapToGrid="0" snapToObjects="1">
      <p:cViewPr varScale="1">
        <p:scale>
          <a:sx n="105" d="100"/>
          <a:sy n="105" d="100"/>
        </p:scale>
        <p:origin x="1632" y="102"/>
      </p:cViewPr>
      <p:guideLst>
        <p:guide orient="horz" pos="2170"/>
        <p:guide pos="2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presProps" Target="presProps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7AA068-423C-4043-8EE2-1CC6D935DDF0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1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1EDD1E7-C316-49E5-8352-5F65661BA698}" type="slidenum">
              <a:rPr lang="en-US" altLang="zh-CN" smtClean="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109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56520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08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48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14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68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5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3360855-BA1B-49D5-B0CD-B5E0CC13AAD6}" type="datetime1">
              <a:rPr lang="zh-CN" altLang="en-US" smtClean="0">
                <a:latin typeface="Arial" charset="0"/>
                <a:ea typeface="宋体" charset="-122"/>
              </a:rPr>
              <a:pPr/>
              <a:t>2022/10/8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CAF334-A9C0-438B-84BC-4E279211E2CD}" type="slidenum">
              <a:rPr lang="en-US" altLang="zh-CN" smtClean="0">
                <a:latin typeface="Arial" charset="0"/>
                <a:ea typeface="宋体" charset="-122"/>
              </a:rPr>
              <a:pPr/>
              <a:t>179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01675"/>
            <a:ext cx="4587875" cy="3440113"/>
          </a:xfrm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52925"/>
            <a:ext cx="4995863" cy="4140200"/>
          </a:xfrm>
          <a:noFill/>
          <a:ln/>
        </p:spPr>
        <p:txBody>
          <a:bodyPr/>
          <a:lstStyle/>
          <a:p>
            <a:pPr eaLnBrk="1" hangingPunct="1"/>
            <a:endParaRPr lang="zh-CN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976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1EDD1E7-C316-49E5-8352-5F65661BA698}" type="slidenum">
              <a:rPr lang="en-US" altLang="zh-CN" smtClean="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110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221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2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22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8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96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KSO_BT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" y="2066925"/>
            <a:ext cx="5592763" cy="1384300"/>
          </a:xfrm>
        </p:spPr>
        <p:txBody>
          <a:bodyPr/>
          <a:lstStyle>
            <a:lvl1pPr algn="ctr">
              <a:defRPr sz="4200">
                <a:solidFill>
                  <a:srgbClr val="14729C"/>
                </a:solidFill>
              </a:defRPr>
            </a:lvl1pPr>
          </a:lstStyle>
          <a:p>
            <a:pPr lvl="0"/>
            <a:r>
              <a:rPr lang="zh-CN" noProof="0"/>
              <a:t>单击此处</a:t>
            </a:r>
            <a:br>
              <a:rPr lang="zh-CN" noProof="0"/>
            </a:br>
            <a:r>
              <a:rPr lang="zh-CN" noProof="0"/>
              <a:t>编辑母版标题样式</a:t>
            </a:r>
          </a:p>
        </p:txBody>
      </p:sp>
      <p:sp>
        <p:nvSpPr>
          <p:cNvPr id="205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69875" y="3651250"/>
            <a:ext cx="5588000" cy="547688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folHlink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1BDE14-8C80-49E0-8281-DD5E56F6F558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443EEA-FBC3-4E9A-9C70-438B835BD66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14B56-E0FF-497B-B381-78CDFF87AB4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11875" y="196850"/>
            <a:ext cx="1943100" cy="626427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9400" y="196850"/>
            <a:ext cx="5680075" cy="626427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B9AB2-7367-4ECF-93B6-6B5F052EDA1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未标题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790825" y="2152650"/>
            <a:ext cx="5870575" cy="496888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000">
                <a:solidFill>
                  <a:srgbClr val="6C6F72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4103" name="KSO_BT1"/>
          <p:cNvSpPr>
            <a:spLocks noGrp="1" noChangeArrowheads="1"/>
          </p:cNvSpPr>
          <p:nvPr>
            <p:ph type="ctrTitle"/>
          </p:nvPr>
        </p:nvSpPr>
        <p:spPr>
          <a:xfrm>
            <a:off x="2787650" y="1258888"/>
            <a:ext cx="5884863" cy="8636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5EB33F-0483-43C6-847F-6D3BDF8997C4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24BC01-715A-404A-AF8C-083EFE472DA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2F74B-3F9D-4EC0-BB27-2C8E829D834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C4A8C-293A-4006-9D11-27F066922CD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7675" y="1133475"/>
            <a:ext cx="4030663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738" y="1133475"/>
            <a:ext cx="4032250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30462-3FE9-4AC9-87A4-B13B8F51DDE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057C7-BE4D-4CC7-9A6F-784CBE1E440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11F1-C7D5-4B5F-82C4-FED058A43FE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CF258-373D-47B5-9224-E86B2421108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8A255-05C8-4069-A9CB-54077EFAD0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F85F4-ED83-48A5-8EDD-7FC59D04590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91975-133D-44B7-B5F6-02DDCE1C6857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0EE-11E1-4E01-A713-4C0B0435826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214313"/>
            <a:ext cx="2052638" cy="60198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7675" y="214313"/>
            <a:ext cx="6010275" cy="60198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740C7-CC37-4ABD-A9FF-809B75CEBA0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117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流程图: 数据 4"/>
          <p:cNvSpPr>
            <a:spLocks noChangeArrowheads="1"/>
          </p:cNvSpPr>
          <p:nvPr/>
        </p:nvSpPr>
        <p:spPr bwMode="auto">
          <a:xfrm>
            <a:off x="2857500" y="0"/>
            <a:ext cx="6286500" cy="6858000"/>
          </a:xfrm>
          <a:prstGeom prst="flowChartInputOutput">
            <a:avLst/>
          </a:prstGeom>
          <a:solidFill>
            <a:srgbClr val="FDD76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z="1300">
              <a:solidFill>
                <a:srgbClr val="5F5F5F"/>
              </a:solidFill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300163"/>
            <a:ext cx="4070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417888" y="5014913"/>
            <a:ext cx="4735512" cy="547687"/>
          </a:xfrm>
        </p:spPr>
        <p:txBody>
          <a:bodyPr/>
          <a:lstStyle>
            <a:lvl1pPr marL="0" indent="0" algn="ctr">
              <a:buFont typeface="Wingdings 2" panose="05020102010507070707" pitchFamily="18" charset="2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615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3408363" y="3463925"/>
            <a:ext cx="4737100" cy="1470025"/>
          </a:xfrm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493455-07EA-47DB-90C0-E7E423CB59B6}" type="datetime1">
              <a:rPr lang="zh-CN" altLang="en-US"/>
              <a:t>2022/10/8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38A0BD-2BD5-4CDD-949A-399040E1F361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C3199-1AFA-4954-9CC4-12638459641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91B2-E5C4-4716-B26B-E0118C8D48E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76375"/>
            <a:ext cx="3927475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476375"/>
            <a:ext cx="3929062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A6133-FFB4-4B05-84EA-663E62FDFBC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27019-1451-45BD-B61C-7AF55C70AA4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6A8A5-509F-4FF4-914B-DE7911A9FDC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0D63B-70E4-448C-A960-B7BCA42D54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BF970-60AF-4DAF-9E35-50708D19D96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3BC4C-21CF-455E-B095-424B494E974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8D181-3281-4E13-887C-32993C8F81F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84EC5-1729-4024-A363-B97A4567CA7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68300"/>
            <a:ext cx="2001837" cy="59880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68300"/>
            <a:ext cx="5854700" cy="59880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0E7CA-17FA-457E-94D8-9BF9C622018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矩形 12"/>
          <p:cNvGrpSpPr/>
          <p:nvPr userDrawn="1"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5" name="矩形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13"/>
          <p:cNvGrpSpPr/>
          <p:nvPr userDrawn="1"/>
        </p:nvGrpSpPr>
        <p:grpSpPr bwMode="auto">
          <a:xfrm>
            <a:off x="0" y="263525"/>
            <a:ext cx="9144000" cy="4676775"/>
            <a:chOff x="0" y="0"/>
            <a:chExt cx="12192000" cy="4677534"/>
          </a:xfrm>
        </p:grpSpPr>
        <p:grpSp>
          <p:nvGrpSpPr>
            <p:cNvPr id="8" name="Freeform 5"/>
            <p:cNvGrpSpPr/>
            <p:nvPr userDrawn="1"/>
          </p:nvGrpSpPr>
          <p:grpSpPr bwMode="auto">
            <a:xfrm>
              <a:off x="0" y="-1059"/>
              <a:ext cx="12200128" cy="2353056"/>
              <a:chOff x="0" y="0"/>
              <a:chExt cx="9150096" cy="2353056"/>
            </a:xfrm>
          </p:grpSpPr>
          <p:pic>
            <p:nvPicPr>
              <p:cNvPr id="17" name="Freeform 5"/>
              <p:cNvPicPr>
                <a:picLocks noEditPoints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150096" cy="235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8"/>
              <p:cNvSpPr txBox="1">
                <a:spLocks noChangeArrowheads="1"/>
              </p:cNvSpPr>
              <p:nvPr/>
            </p:nvSpPr>
            <p:spPr bwMode="auto">
              <a:xfrm>
                <a:off x="0" y="1059"/>
                <a:ext cx="9144000" cy="2353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9" name="矩形 15"/>
            <p:cNvSpPr>
              <a:spLocks noChangeArrowheads="1"/>
            </p:cNvSpPr>
            <p:nvPr/>
          </p:nvSpPr>
          <p:spPr bwMode="auto">
            <a:xfrm>
              <a:off x="0" y="2362583"/>
              <a:ext cx="12192000" cy="1714778"/>
            </a:xfrm>
            <a:prstGeom prst="rect">
              <a:avLst/>
            </a:prstGeom>
            <a:solidFill>
              <a:srgbClr val="28A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cxnSp>
          <p:nvCxnSpPr>
            <p:cNvPr id="10" name="直接连接符 16"/>
            <p:cNvCxnSpPr>
              <a:cxnSpLocks noChangeShapeType="1"/>
            </p:cNvCxnSpPr>
            <p:nvPr/>
          </p:nvCxnSpPr>
          <p:spPr bwMode="auto">
            <a:xfrm>
              <a:off x="0" y="4110425"/>
              <a:ext cx="12192000" cy="0"/>
            </a:xfrm>
            <a:prstGeom prst="line">
              <a:avLst/>
            </a:prstGeom>
            <a:noFill/>
            <a:ln w="19050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17"/>
            <p:cNvCxnSpPr>
              <a:cxnSpLocks noChangeShapeType="1"/>
            </p:cNvCxnSpPr>
            <p:nvPr/>
          </p:nvCxnSpPr>
          <p:spPr bwMode="auto">
            <a:xfrm>
              <a:off x="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18"/>
            <p:cNvCxnSpPr>
              <a:cxnSpLocks noChangeShapeType="1"/>
            </p:cNvCxnSpPr>
            <p:nvPr/>
          </p:nvCxnSpPr>
          <p:spPr bwMode="auto">
            <a:xfrm>
              <a:off x="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19"/>
            <p:cNvCxnSpPr>
              <a:cxnSpLocks noChangeShapeType="1"/>
            </p:cNvCxnSpPr>
            <p:nvPr/>
          </p:nvCxnSpPr>
          <p:spPr bwMode="auto">
            <a:xfrm>
              <a:off x="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20"/>
            <p:cNvCxnSpPr>
              <a:cxnSpLocks noChangeShapeType="1"/>
            </p:cNvCxnSpPr>
            <p:nvPr/>
          </p:nvCxnSpPr>
          <p:spPr bwMode="auto">
            <a:xfrm>
              <a:off x="787200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21"/>
            <p:cNvCxnSpPr>
              <a:cxnSpLocks noChangeShapeType="1"/>
            </p:cNvCxnSpPr>
            <p:nvPr/>
          </p:nvCxnSpPr>
          <p:spPr bwMode="auto">
            <a:xfrm>
              <a:off x="787200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22"/>
            <p:cNvCxnSpPr>
              <a:cxnSpLocks noChangeShapeType="1"/>
            </p:cNvCxnSpPr>
            <p:nvPr/>
          </p:nvCxnSpPr>
          <p:spPr bwMode="auto">
            <a:xfrm>
              <a:off x="787200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0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228975" y="4695825"/>
            <a:ext cx="2628900" cy="466725"/>
          </a:xfrm>
        </p:spPr>
        <p:txBody>
          <a:bodyPr/>
          <a:lstStyle>
            <a:lvl1pPr algn="ctr">
              <a:buFont typeface="Wingdings 2" panose="05020102010507070707" pitchFamily="18" charset="2"/>
              <a:buNone/>
              <a:defRPr sz="1600"/>
            </a:lvl1pPr>
          </a:lstStyle>
          <a:p>
            <a:pPr lvl="0"/>
            <a:r>
              <a:rPr lang="zh-CN" noProof="0">
                <a:sym typeface="Arial" panose="020B0604020202020204" pitchFamily="34" charset="0"/>
              </a:rPr>
              <a:t>单击此处编辑母版副标题样式</a:t>
            </a:r>
          </a:p>
        </p:txBody>
      </p:sp>
      <p:sp>
        <p:nvSpPr>
          <p:cNvPr id="821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714375" y="3140075"/>
            <a:ext cx="7772400" cy="717550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19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9B9122-6204-415B-9B63-767BCB80D292}" type="datetime1">
              <a:rPr lang="zh-CN" altLang="en-US"/>
              <a:t>2022/10/8</a:t>
            </a:fld>
            <a:endParaRPr lang="en-US"/>
          </a:p>
        </p:txBody>
      </p:sp>
      <p:sp>
        <p:nvSpPr>
          <p:cNvPr id="20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250EEA-FF4E-41D5-AF69-6EEADFA6D3D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89441-A55F-43EA-A8B0-412ADF2DBC6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4DB7A-EFF0-4FC6-B595-90C21978006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692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D5673-5430-4CAF-80D3-E7AE5060CFA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5A6FA-2176-4BCE-AD9F-89675A8CFB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250DC-0878-4B08-A8DF-B0618002FCC3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54100"/>
            <a:ext cx="3811588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43388" y="1054100"/>
            <a:ext cx="3811587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ED28-B741-4EF3-8A85-476A8059E05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B7DB4-EE38-47B9-960D-23808051C6B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79915-1CD2-4D16-B500-B5490E93648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9697E-D45A-4E7C-81FC-4060FFD7AB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6216-539C-4C56-A730-F6A42213F0E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55588"/>
            <a:ext cx="2022475" cy="6224587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5775" y="255588"/>
            <a:ext cx="5915025" cy="62245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01A58-410C-44AE-B15D-E703576B05EB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eaLnBrk="1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eaLnBrk="1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4890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400" y="1010465"/>
            <a:ext cx="8636000" cy="4972050"/>
          </a:xfrm>
        </p:spPr>
        <p:txBody>
          <a:bodyPr/>
          <a:lstStyle>
            <a:lvl1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l"/>
              <a:defRPr/>
            </a:lvl1pPr>
            <a:lvl2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Ø"/>
              <a:defRPr/>
            </a:lvl2pPr>
            <a:lvl3pPr eaLnBrk="1">
              <a:lnSpc>
                <a:spcPct val="130000"/>
              </a:lnSpc>
              <a:spcBef>
                <a:spcPts val="0"/>
              </a:spcBef>
              <a:defRPr/>
            </a:lvl3pPr>
            <a:lvl4pPr eaLnBrk="1">
              <a:lnSpc>
                <a:spcPct val="130000"/>
              </a:lnSpc>
              <a:spcBef>
                <a:spcPts val="0"/>
              </a:spcBef>
              <a:defRPr/>
            </a:lvl4pPr>
            <a:lvl5pPr eaLnBrk="1">
              <a:lnSpc>
                <a:spcPct val="13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Text Box 17"/>
          <p:cNvSpPr txBox="1">
            <a:spLocks noChangeArrowheads="1"/>
          </p:cNvSpPr>
          <p:nvPr userDrawn="1"/>
        </p:nvSpPr>
        <p:spPr bwMode="auto">
          <a:xfrm>
            <a:off x="50800" y="6481763"/>
            <a:ext cx="9067800" cy="3397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  <a:defRPr/>
            </a:pPr>
            <a:fld id="{380602F7-2D1E-4BA3-9157-D4E968859D90}" type="slidenum">
              <a:rPr lang="zh-CN" altLang="en-US" sz="1600" b="1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buFontTx/>
                <a:buNone/>
                <a:defRPr/>
              </a:pPr>
              <a:t>‹#›</a:t>
            </a:fld>
            <a:r>
              <a:rPr lang="zh-CN" altLang="en-US" sz="1600" b="1" dirty="0">
                <a:solidFill>
                  <a:srgbClr val="FFFFFF"/>
                </a:solidFill>
              </a:rPr>
              <a:t> </a:t>
            </a:r>
            <a:endParaRPr lang="zh-CN" altLang="zh-CN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86712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6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735603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0FF57203-C35C-4101-BB59-5D58D06E0BA5}" type="slidenum"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4900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fld id="{9FC7E16D-5A04-4A97-B5EF-ADB58EFF5016}" type="slidenum">
              <a:rPr lang="zh-CN" altLang="en-US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09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3127B-0938-4893-96C2-5BF3E99308B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3F5A-A092-4D93-92E7-775B571A6B0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7056-C575-41A5-9FC0-1A2A3B26D7C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6A6E2-01AE-4F33-B1C1-84244AF65CD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0B0EB-A491-48EF-BEE0-B90804C1504C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0"/>
            <a:ext cx="3943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KSO_BT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9725" y="196850"/>
            <a:ext cx="64008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KSO_BC1"/>
          <p:cNvSpPr>
            <a:spLocks noGrp="1" noChangeArrowheads="1"/>
          </p:cNvSpPr>
          <p:nvPr>
            <p:ph type="body" idx="9"/>
          </p:nvPr>
        </p:nvSpPr>
        <p:spPr bwMode="auto">
          <a:xfrm>
            <a:off x="279400" y="1054100"/>
            <a:ext cx="7775575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2022/10/8</a:t>
            </a:fld>
            <a:endParaRPr lang="en-US"/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05EA6D-0A8A-47D3-AD10-1EDF3BDE7BA2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rgbClr val="1A93C8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357505" indent="-357505" algn="just" rtl="0" fontAlgn="base">
        <a:spcBef>
          <a:spcPts val="1800"/>
        </a:spcBef>
        <a:spcAft>
          <a:spcPct val="0"/>
        </a:spcAft>
        <a:buClr>
          <a:srgbClr val="1A93C8"/>
        </a:buClr>
        <a:buSzPct val="60000"/>
        <a:buFont typeface="Wingdings" panose="05000000000000000000" pitchFamily="2" charset="2"/>
        <a:buChar char="m"/>
        <a:defRPr sz="2000" kern="1200">
          <a:solidFill>
            <a:srgbClr val="1A93C8"/>
          </a:solidFill>
          <a:latin typeface="+mn-lt"/>
          <a:ea typeface="+mn-ea"/>
          <a:cs typeface="+mn-cs"/>
        </a:defRPr>
      </a:lvl1pPr>
      <a:lvl2pPr marL="357505" indent="-357505" algn="l" rtl="0" fontAlgn="base">
        <a:lnSpc>
          <a:spcPct val="130000"/>
        </a:lnSpc>
        <a:spcBef>
          <a:spcPct val="0"/>
        </a:spcBef>
        <a:spcAft>
          <a:spcPts val="600"/>
        </a:spcAft>
        <a:buClr>
          <a:srgbClr val="A1BBEE"/>
        </a:buClr>
        <a:buFont typeface="幼圆" panose="02010509060101010101" pitchFamily="49" charset="-122"/>
        <a:buChar char=" "/>
        <a:defRPr sz="1600" kern="1200">
          <a:solidFill>
            <a:srgbClr val="7D7D7D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>
            <a:grpSpLocks noChangeAspect="1"/>
          </p:cNvGrpSpPr>
          <p:nvPr/>
        </p:nvGrpSpPr>
        <p:grpSpPr bwMode="auto">
          <a:xfrm>
            <a:off x="-3175" y="12700"/>
            <a:ext cx="9144000" cy="6858000"/>
            <a:chOff x="0" y="0"/>
            <a:chExt cx="7850038" cy="5887529"/>
          </a:xfrm>
        </p:grpSpPr>
        <p:pic>
          <p:nvPicPr>
            <p:cNvPr id="2051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151"/>
            <a:stretch>
              <a:fillRect/>
            </a:stretch>
          </p:blipFill>
          <p:spPr bwMode="auto">
            <a:xfrm>
              <a:off x="3925019" y="0"/>
              <a:ext cx="3925019" cy="5887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310"/>
            <a:stretch>
              <a:fillRect/>
            </a:stretch>
          </p:blipFill>
          <p:spPr bwMode="auto">
            <a:xfrm flipH="1">
              <a:off x="0" y="0"/>
              <a:ext cx="3925019" cy="5876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7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2022/10/8</a:t>
            </a:fld>
            <a:endParaRPr lang="en-US"/>
          </a:p>
        </p:txBody>
      </p:sp>
      <p:sp>
        <p:nvSpPr>
          <p:cNvPr id="3078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28345E7-2928-4024-B92D-DE6894893D24}" type="slidenum">
              <a:rPr lang="zh-CN" altLang="en-US"/>
              <a:t>‹#›</a:t>
            </a:fld>
            <a:endParaRPr lang="en-US"/>
          </a:p>
        </p:txBody>
      </p:sp>
      <p:sp>
        <p:nvSpPr>
          <p:cNvPr id="2056" name="KSO_BC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7675" y="1133475"/>
            <a:ext cx="8215313" cy="510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57" name="KSO_BT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47675" y="214313"/>
            <a:ext cx="8215313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361950" indent="-361950" algn="just" defTabSz="685800" rtl="0" fontAlgn="base">
        <a:lnSpc>
          <a:spcPct val="110000"/>
        </a:lnSpc>
        <a:spcBef>
          <a:spcPts val="12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l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l" defTabSz="685800" rtl="0" fontAlgn="base">
        <a:lnSpc>
          <a:spcPct val="120000"/>
        </a:lnSpc>
        <a:spcBef>
          <a:spcPct val="0"/>
        </a:spcBef>
        <a:spcAft>
          <a:spcPts val="1200"/>
        </a:spcAft>
        <a:buClr>
          <a:srgbClr val="E5A997"/>
        </a:buClr>
        <a:buFont typeface="幼圆" panose="02010509060101010101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66738" y="1476375"/>
            <a:ext cx="8008937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12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2022/10/8</a:t>
            </a:fld>
            <a:endParaRPr lang="en-US"/>
          </a:p>
        </p:txBody>
      </p:sp>
      <p:sp>
        <p:nvSpPr>
          <p:cNvPr id="512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403975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F8672DB-A52B-402A-AC56-6EAF7309D802}" type="slidenum">
              <a:rPr lang="zh-CN" altLang="en-US"/>
              <a:t>‹#›</a:t>
            </a:fld>
            <a:endParaRPr lang="en-US"/>
          </a:p>
        </p:txBody>
      </p:sp>
      <p:sp>
        <p:nvSpPr>
          <p:cNvPr id="3079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566738" y="368300"/>
            <a:ext cx="8008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266700" indent="-266700"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2"/>
        </a:buClr>
        <a:buSzPct val="80000"/>
        <a:buFont typeface="Wingdings 2" panose="05020102010507070707" pitchFamily="18" charset="2"/>
        <a:buChar char="ö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66700" indent="-266700" algn="l" defTabSz="685800" rtl="0" fontAlgn="base">
        <a:lnSpc>
          <a:spcPct val="130000"/>
        </a:lnSpc>
        <a:spcBef>
          <a:spcPct val="0"/>
        </a:spcBef>
        <a:spcAft>
          <a:spcPct val="0"/>
        </a:spcAft>
        <a:buFont typeface="Calibri" panose="020F0502020204030204" pitchFamily="34" charset="0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500" kern="1200">
          <a:solidFill>
            <a:srgbClr val="303030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矩形 11"/>
          <p:cNvGrpSpPr/>
          <p:nvPr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4099" name="矩形 11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2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sp>
        <p:nvSpPr>
          <p:cNvPr id="4101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85775" y="1135063"/>
            <a:ext cx="8089900" cy="53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宋体" panose="02010600030101010101" pitchFamily="2" charset="-122"/>
              </a:rPr>
              <a:t>第二级</a:t>
            </a:r>
          </a:p>
          <a:p>
            <a:pPr lvl="2"/>
            <a:r>
              <a:rPr lang="zh-CN" altLang="en-US">
                <a:sym typeface="宋体" panose="02010600030101010101" pitchFamily="2" charset="-122"/>
              </a:rPr>
              <a:t>第三级</a:t>
            </a:r>
          </a:p>
          <a:p>
            <a:pPr lvl="3"/>
            <a:r>
              <a:rPr lang="zh-CN" altLang="en-US">
                <a:sym typeface="宋体" panose="02010600030101010101" pitchFamily="2" charset="-122"/>
              </a:rPr>
              <a:t>第四级</a:t>
            </a:r>
          </a:p>
        </p:txBody>
      </p:sp>
      <p:sp>
        <p:nvSpPr>
          <p:cNvPr id="717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2022/10/8</a:t>
            </a:fld>
            <a:endParaRPr lang="en-US"/>
          </a:p>
        </p:txBody>
      </p:sp>
      <p:sp>
        <p:nvSpPr>
          <p:cNvPr id="717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5087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44DC649-F695-46C3-B7FF-3FC4AA7FFBA1}" type="slidenum">
              <a:rPr lang="zh-CN" altLang="en-US"/>
              <a:t>‹#›</a:t>
            </a:fld>
            <a:endParaRPr lang="en-US"/>
          </a:p>
        </p:txBody>
      </p:sp>
      <p:sp>
        <p:nvSpPr>
          <p:cNvPr id="4105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85775" y="255588"/>
            <a:ext cx="8089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cxnSp>
        <p:nvCxnSpPr>
          <p:cNvPr id="4106" name="直接连接符 8"/>
          <p:cNvCxnSpPr>
            <a:cxnSpLocks noChangeShapeType="1"/>
          </p:cNvCxnSpPr>
          <p:nvPr/>
        </p:nvCxnSpPr>
        <p:spPr bwMode="auto">
          <a:xfrm flipH="1">
            <a:off x="57150" y="6480175"/>
            <a:ext cx="8980488" cy="0"/>
          </a:xfrm>
          <a:prstGeom prst="line">
            <a:avLst/>
          </a:prstGeom>
          <a:noFill/>
          <a:ln w="15875">
            <a:solidFill>
              <a:srgbClr val="28A9D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7" name="Freeform 5"/>
          <p:cNvGrpSpPr/>
          <p:nvPr/>
        </p:nvGrpSpPr>
        <p:grpSpPr bwMode="auto">
          <a:xfrm>
            <a:off x="5595938" y="5657850"/>
            <a:ext cx="3194050" cy="822325"/>
            <a:chOff x="0" y="0"/>
            <a:chExt cx="2012" cy="518"/>
          </a:xfrm>
        </p:grpSpPr>
        <p:pic>
          <p:nvPicPr>
            <p:cNvPr id="4108" name="Freeform 5"/>
            <p:cNvPicPr>
              <a:picLocks noEditPoints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-1" y="1"/>
              <a:ext cx="2009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110" name="任意多边形 10"/>
          <p:cNvSpPr>
            <a:spLocks noChangeArrowheads="1"/>
          </p:cNvSpPr>
          <p:nvPr/>
        </p:nvSpPr>
        <p:spPr bwMode="auto">
          <a:xfrm flipV="1">
            <a:off x="244475" y="423863"/>
            <a:ext cx="8977313" cy="431800"/>
          </a:xfrm>
          <a:custGeom>
            <a:avLst/>
            <a:gdLst>
              <a:gd name="T0" fmla="*/ 167822 w 11969073"/>
              <a:gd name="T1" fmla="*/ 524933 h 524933"/>
              <a:gd name="T2" fmla="*/ 168846 w 11969073"/>
              <a:gd name="T3" fmla="*/ 524933 h 524933"/>
              <a:gd name="T4" fmla="*/ 168846 w 11969073"/>
              <a:gd name="T5" fmla="*/ 14598 h 524933"/>
              <a:gd name="T6" fmla="*/ 1386790 w 11969073"/>
              <a:gd name="T7" fmla="*/ 14598 h 524933"/>
              <a:gd name="T8" fmla="*/ 11969073 w 11969073"/>
              <a:gd name="T9" fmla="*/ 0 h 524933"/>
              <a:gd name="T10" fmla="*/ 167822 w 11969073"/>
              <a:gd name="T11" fmla="*/ 0 h 524933"/>
              <a:gd name="T12" fmla="*/ 152999 w 11969073"/>
              <a:gd name="T13" fmla="*/ 0 h 524933"/>
              <a:gd name="T14" fmla="*/ 152999 w 11969073"/>
              <a:gd name="T15" fmla="*/ 507260 h 524933"/>
              <a:gd name="T16" fmla="*/ 107280 w 11969073"/>
              <a:gd name="T17" fmla="*/ 507260 h 524933"/>
              <a:gd name="T18" fmla="*/ 107280 w 11969073"/>
              <a:gd name="T19" fmla="*/ 0 h 524933"/>
              <a:gd name="T20" fmla="*/ 0 w 11969073"/>
              <a:gd name="T21" fmla="*/ 0 h 524933"/>
              <a:gd name="T22" fmla="*/ 0 w 11969073"/>
              <a:gd name="T23" fmla="*/ 524932 h 524933"/>
              <a:gd name="T24" fmla="*/ 33834 w 11969073"/>
              <a:gd name="T25" fmla="*/ 524932 h 524933"/>
              <a:gd name="T26" fmla="*/ 33834 w 11969073"/>
              <a:gd name="T27" fmla="*/ 23810 h 524933"/>
              <a:gd name="T28" fmla="*/ 79553 w 11969073"/>
              <a:gd name="T29" fmla="*/ 23810 h 524933"/>
              <a:gd name="T30" fmla="*/ 79553 w 11969073"/>
              <a:gd name="T31" fmla="*/ 524932 h 524933"/>
              <a:gd name="T32" fmla="*/ 167822 w 11969073"/>
              <a:gd name="T33" fmla="*/ 524932 h 524933"/>
              <a:gd name="T34" fmla="*/ 167822 w 11969073"/>
              <a:gd name="T35" fmla="*/ 524933 h 524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969073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1969073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lnTo>
                  <a:pt x="167822" y="524933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1A93C8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9pPr>
    </p:titleStyle>
    <p:bodyStyle>
      <a:lvl1pPr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1"/>
        </a:buClr>
        <a:buSzPct val="60000"/>
        <a:buFont typeface="Wingdings 2" panose="05020102010507070707" pitchFamily="18" charset="2"/>
        <a:buChar char=""/>
        <a:defRPr sz="2400" kern="1200">
          <a:solidFill>
            <a:srgbClr val="1A93C8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28650" indent="-342900" algn="l" defTabSz="685800" rtl="0" fontAlgn="base">
        <a:lnSpc>
          <a:spcPct val="130000"/>
        </a:lnSpc>
        <a:spcBef>
          <a:spcPct val="0"/>
        </a:spcBef>
        <a:spcAft>
          <a:spcPct val="0"/>
        </a:spcAft>
        <a:buSzPct val="80000"/>
        <a:buFont typeface="Wingdings" panose="05000000000000000000" pitchFamily="2" charset="2"/>
        <a:buChar char="ü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7F7F7F"/>
          </a:solidFill>
          <a:latin typeface="+mn-lt"/>
          <a:ea typeface="幼圆" panose="02010509060101010101" pitchFamily="49" charset="-122"/>
          <a:cs typeface="+mn-cs"/>
          <a:sym typeface="宋体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2" descr="aaaa002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119063"/>
            <a:ext cx="85471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096963"/>
            <a:ext cx="86360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692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Char char="Ø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800000"/>
        </a:buClr>
        <a:buFont typeface="Wingdings" pitchFamily="2" charset="2"/>
        <a:buChar char="l"/>
        <a:defRPr sz="2400" b="1">
          <a:solidFill>
            <a:srgbClr val="000000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þ"/>
        <a:defRPr sz="2400" b="1">
          <a:solidFill>
            <a:srgbClr val="A85400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Blip>
          <a:blip r:embed="rId9"/>
        </a:buBlip>
        <a:defRPr sz="1600" b="1">
          <a:solidFill>
            <a:srgbClr val="800080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31.tm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40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2.w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1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887" y="2677886"/>
            <a:ext cx="8501742" cy="100148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00"/>
                </a:solidFill>
              </a:rPr>
              <a:t>计算导论与程序设计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1384" y="4695825"/>
            <a:ext cx="3577070" cy="466725"/>
          </a:xfrm>
        </p:spPr>
        <p:txBody>
          <a:bodyPr/>
          <a:lstStyle/>
          <a:p>
            <a:r>
              <a:rPr lang="zh-CN" altLang="en-US" sz="2400" dirty="0"/>
              <a:t>逻辑思维与计算机解题</a:t>
            </a:r>
            <a:endParaRPr lang="en-US" altLang="zh-CN" sz="2400" dirty="0"/>
          </a:p>
          <a:p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2" descr="http://www.sdu.edu.cn/2010/images/top222.jpg"/>
          <p:cNvPicPr>
            <a:picLocks noChangeAspect="1" noChangeArrowheads="1"/>
          </p:cNvPicPr>
          <p:nvPr/>
        </p:nvPicPr>
        <p:blipFill>
          <a:blip r:embed="rId2" cstate="print"/>
          <a:srcRect b="9109"/>
          <a:stretch>
            <a:fillRect/>
          </a:stretch>
        </p:blipFill>
        <p:spPr bwMode="auto">
          <a:xfrm>
            <a:off x="0" y="0"/>
            <a:ext cx="9144000" cy="25472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关系表达式</a:t>
            </a:r>
            <a:r>
              <a:rPr lang="zh-CN" altLang="en-US" sz="2000" dirty="0"/>
              <a:t>的一般格式</a:t>
            </a:r>
            <a:endParaRPr lang="en-US" altLang="zh-CN" sz="2000" dirty="0"/>
          </a:p>
          <a:p>
            <a:pPr marL="971550" lvl="1"/>
            <a:r>
              <a:rPr lang="en-US" altLang="zh-CN" sz="1800" dirty="0">
                <a:latin typeface="+mn-ea"/>
              </a:rPr>
              <a:t>&lt;</a:t>
            </a:r>
            <a:r>
              <a:rPr lang="zh-CN" altLang="en-US" sz="1800" dirty="0">
                <a:latin typeface="+mn-ea"/>
              </a:rPr>
              <a:t>变量</a:t>
            </a:r>
            <a:r>
              <a:rPr lang="en-US" altLang="zh-CN" sz="1800" dirty="0">
                <a:latin typeface="+mn-ea"/>
              </a:rPr>
              <a:t>1&gt;  </a:t>
            </a:r>
            <a:r>
              <a:rPr lang="zh-CN" altLang="en-US" sz="1800" dirty="0">
                <a:latin typeface="+mn-ea"/>
              </a:rPr>
              <a:t>关系运算符  </a:t>
            </a:r>
            <a:r>
              <a:rPr lang="en-US" altLang="zh-CN" sz="1800" dirty="0">
                <a:latin typeface="+mn-ea"/>
              </a:rPr>
              <a:t>&lt;</a:t>
            </a:r>
            <a:r>
              <a:rPr lang="zh-CN" altLang="en-US" sz="1800" dirty="0">
                <a:latin typeface="+mn-ea"/>
              </a:rPr>
              <a:t>变量</a:t>
            </a:r>
            <a:r>
              <a:rPr lang="en-US" altLang="zh-CN" sz="1800" dirty="0">
                <a:latin typeface="+mn-ea"/>
              </a:rPr>
              <a:t>2&gt;</a:t>
            </a:r>
            <a:r>
              <a:rPr lang="zh-CN" altLang="en-US" sz="1800" dirty="0">
                <a:latin typeface="+mn-ea"/>
              </a:rPr>
              <a:t>；</a:t>
            </a:r>
            <a:endParaRPr lang="en-US" altLang="zh-CN" sz="1800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例如：</a:t>
            </a:r>
            <a:r>
              <a:rPr lang="zh-CN" altLang="en-US" sz="2000" dirty="0" smtClean="0">
                <a:solidFill>
                  <a:srgbClr val="0000CC"/>
                </a:solidFill>
              </a:rPr>
              <a:t>有符号整数</a:t>
            </a:r>
            <a:r>
              <a:rPr lang="zh-CN" altLang="en-US" sz="2000" dirty="0"/>
              <a:t>之间的比</a:t>
            </a:r>
            <a:r>
              <a:rPr lang="zh-CN" altLang="en-US" sz="2000" dirty="0" smtClean="0"/>
              <a:t>较（</a:t>
            </a:r>
            <a:r>
              <a:rPr lang="zh-CN" altLang="en-US" sz="2000" dirty="0" smtClean="0">
                <a:solidFill>
                  <a:srgbClr val="7030A0"/>
                </a:solidFill>
              </a:rPr>
              <a:t>符合我们平时的比较习惯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a=4</a:t>
            </a:r>
            <a:r>
              <a:rPr lang="en-US" altLang="zh-CN" sz="1600" dirty="0" smtClean="0">
                <a:solidFill>
                  <a:srgbClr val="000000"/>
                </a:solidFill>
              </a:rPr>
              <a:t>, b=3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a&gt;b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//true</a:t>
            </a:r>
            <a:r>
              <a:rPr lang="zh-CN" altLang="en-US" sz="16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600" dirty="0">
                <a:solidFill>
                  <a:srgbClr val="000000"/>
                </a:solidFill>
              </a:rPr>
              <a:t>1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</a:t>
            </a:r>
            <a:r>
              <a:rPr lang="en-US" altLang="zh-CN" sz="1600" dirty="0" smtClean="0">
                <a:solidFill>
                  <a:srgbClr val="000000"/>
                </a:solidFill>
              </a:rPr>
              <a:t>&lt;=b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//false</a:t>
            </a:r>
            <a:r>
              <a:rPr lang="zh-CN" altLang="en-US" sz="16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600" dirty="0">
                <a:solidFill>
                  <a:srgbClr val="00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a= = b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//false</a:t>
            </a:r>
            <a:r>
              <a:rPr lang="zh-CN" altLang="en-US" sz="1600" dirty="0" smtClean="0">
                <a:solidFill>
                  <a:srgbClr val="FF0000"/>
                </a:solidFill>
              </a:rPr>
              <a:t>，值为 </a:t>
            </a:r>
            <a:r>
              <a:rPr lang="en-US" altLang="zh-CN" sz="1600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 != b 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//true</a:t>
            </a:r>
            <a:r>
              <a:rPr lang="zh-CN" altLang="en-US" sz="1600" dirty="0" smtClean="0">
                <a:solidFill>
                  <a:srgbClr val="FF0000"/>
                </a:solidFill>
              </a:rPr>
              <a:t>，值为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例如</a:t>
            </a:r>
            <a:r>
              <a:rPr lang="zh-CN" altLang="en-US" sz="2000" dirty="0" smtClean="0"/>
              <a:t>：</a:t>
            </a:r>
            <a:r>
              <a:rPr lang="zh-CN" altLang="en-US" sz="2000" b="1" dirty="0">
                <a:solidFill>
                  <a:srgbClr val="0000CC"/>
                </a:solidFill>
              </a:rPr>
              <a:t>无符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号</a:t>
            </a:r>
            <a:r>
              <a:rPr lang="zh-CN" altLang="en-US" sz="2000" b="1" dirty="0">
                <a:solidFill>
                  <a:srgbClr val="0000CC"/>
                </a:solidFill>
              </a:rPr>
              <a:t>整数</a:t>
            </a:r>
            <a:r>
              <a:rPr lang="zh-CN" altLang="en-US" sz="2000" dirty="0"/>
              <a:t>之间的比较</a:t>
            </a:r>
            <a:r>
              <a:rPr lang="zh-CN" altLang="en-US" sz="2000" dirty="0" smtClean="0"/>
              <a:t>（</a:t>
            </a:r>
            <a:r>
              <a:rPr lang="zh-CN" altLang="en-US" sz="2000" dirty="0">
                <a:solidFill>
                  <a:srgbClr val="7030A0"/>
                </a:solidFill>
              </a:rPr>
              <a:t>符合我们平时的比较习惯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  unsigned a=4, b=3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a&gt;b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//true</a:t>
            </a:r>
            <a:r>
              <a:rPr lang="zh-CN" altLang="en-US" sz="1600" dirty="0">
                <a:solidFill>
                  <a:srgbClr val="000000"/>
                </a:solidFill>
              </a:rPr>
              <a:t>，值为 </a:t>
            </a:r>
            <a:r>
              <a:rPr lang="en-US" altLang="zh-CN" sz="1600" dirty="0">
                <a:solidFill>
                  <a:srgbClr val="000000"/>
                </a:solidFill>
              </a:rPr>
              <a:t>1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a&lt;=b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//false</a:t>
            </a:r>
            <a:r>
              <a:rPr lang="zh-CN" altLang="en-US" sz="1600" dirty="0">
                <a:solidFill>
                  <a:srgbClr val="000000"/>
                </a:solidFill>
              </a:rPr>
              <a:t>，值为 </a:t>
            </a:r>
            <a:r>
              <a:rPr lang="en-US" altLang="zh-CN" sz="1600" dirty="0">
                <a:solidFill>
                  <a:srgbClr val="00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a= = b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//false</a:t>
            </a:r>
            <a:r>
              <a:rPr lang="zh-CN" altLang="en-US" sz="1600" dirty="0">
                <a:solidFill>
                  <a:srgbClr val="FF0000"/>
                </a:solidFill>
              </a:rPr>
              <a:t>，值为 </a:t>
            </a:r>
            <a:r>
              <a:rPr lang="en-US" altLang="zh-CN" sz="1600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 != b 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//true</a:t>
            </a:r>
            <a:r>
              <a:rPr lang="zh-CN" altLang="en-US" sz="1600" dirty="0">
                <a:solidFill>
                  <a:srgbClr val="FF0000"/>
                </a:solidFill>
              </a:rPr>
              <a:t>，值为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47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for</a:t>
            </a:r>
            <a:r>
              <a:rPr lang="zh-CN" altLang="en-US" dirty="0"/>
              <a:t>循环的几个注释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75592" cy="534511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宋体" panose="02010600030101010101" pitchFamily="2" charset="-122"/>
              </a:rPr>
              <a:t>例</a:t>
            </a:r>
            <a:r>
              <a:rPr lang="en-US" altLang="zh-CN" sz="1800" dirty="0">
                <a:latin typeface="宋体" panose="02010600030101010101" pitchFamily="2" charset="-122"/>
              </a:rPr>
              <a:t>1</a:t>
            </a:r>
            <a:r>
              <a:rPr lang="zh-CN" altLang="en-US" sz="1800" dirty="0">
                <a:latin typeface="宋体" panose="02010600030101010101" pitchFamily="2" charset="-122"/>
              </a:rPr>
              <a:t>：</a:t>
            </a:r>
            <a:r>
              <a:rPr lang="en-US" altLang="zh-CN" sz="1800" dirty="0">
                <a:solidFill>
                  <a:srgbClr val="0000CC"/>
                </a:solidFill>
                <a:latin typeface="宋体" panose="02010600030101010101" pitchFamily="2" charset="-122"/>
              </a:rPr>
              <a:t>for</a:t>
            </a:r>
            <a:r>
              <a:rPr lang="zh-CN" altLang="en-US" sz="1800" dirty="0">
                <a:solidFill>
                  <a:srgbClr val="0000CC"/>
                </a:solidFill>
                <a:latin typeface="宋体" panose="02010600030101010101" pitchFamily="2" charset="-122"/>
              </a:rPr>
              <a:t>循环外给循环变量赋初值</a:t>
            </a:r>
            <a:endParaRPr lang="en-US" altLang="zh-CN" sz="1800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285750" lvl="1" indent="0">
              <a:spcBef>
                <a:spcPts val="0"/>
              </a:spcBef>
              <a:buNone/>
            </a:pPr>
            <a:r>
              <a:rPr lang="en-US" altLang="zh-CN" sz="1600" dirty="0" smtClean="0"/>
              <a:t> 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=0;</a:t>
            </a:r>
          </a:p>
          <a:p>
            <a:pPr marL="285750" lvl="1" indent="0">
              <a:spcBef>
                <a:spcPts val="0"/>
              </a:spcBef>
              <a:buNone/>
            </a:pPr>
            <a:r>
              <a:rPr lang="en-US" altLang="zh-CN" sz="1600" dirty="0" smtClean="0"/>
              <a:t>  for</a:t>
            </a:r>
            <a:r>
              <a:rPr lang="en-US" altLang="zh-CN" sz="1600" dirty="0"/>
              <a:t>(  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&lt;=100;i++)  sum=</a:t>
            </a:r>
            <a:r>
              <a:rPr lang="en-US" altLang="zh-CN" sz="1600" dirty="0" err="1"/>
              <a:t>sum+i</a:t>
            </a:r>
            <a:r>
              <a:rPr lang="en-US" altLang="zh-CN" sz="1600" dirty="0"/>
              <a:t>;</a:t>
            </a:r>
            <a:r>
              <a:rPr lang="en-US" altLang="zh-CN" sz="1600" dirty="0">
                <a:latin typeface="宋体" panose="02010600030101010101" pitchFamily="2" charset="-122"/>
              </a:rPr>
              <a:t> </a:t>
            </a:r>
          </a:p>
          <a:p>
            <a:pPr marL="285750" lvl="1" indent="0">
              <a:spcBef>
                <a:spcPts val="60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宋体" panose="02010600030101010101" pitchFamily="2" charset="-122"/>
              </a:rPr>
              <a:t>等同</a:t>
            </a:r>
            <a:r>
              <a:rPr lang="zh-CN" altLang="en-US" sz="1800" b="1" dirty="0" smtClean="0">
                <a:solidFill>
                  <a:srgbClr val="C00000"/>
                </a:solidFill>
                <a:latin typeface="宋体" panose="02010600030101010101" pitchFamily="2" charset="-122"/>
              </a:rPr>
              <a:t>于 </a:t>
            </a:r>
            <a:r>
              <a:rPr lang="en-US" altLang="zh-CN" sz="1600" dirty="0" smtClean="0"/>
              <a:t>  for(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=0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&lt;=100;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++)  sum=</a:t>
            </a:r>
            <a:r>
              <a:rPr lang="en-US" altLang="zh-CN" sz="1600" dirty="0" err="1"/>
              <a:t>sum+i</a:t>
            </a:r>
            <a:r>
              <a:rPr lang="en-US" altLang="zh-CN" sz="1600" dirty="0"/>
              <a:t>;</a:t>
            </a:r>
            <a:r>
              <a:rPr lang="en-US" altLang="zh-CN" sz="1600" dirty="0">
                <a:latin typeface="宋体" panose="02010600030101010101" pitchFamily="2" charset="-122"/>
              </a:rPr>
              <a:t>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宋体" panose="02010600030101010101" pitchFamily="2" charset="-122"/>
              </a:rPr>
              <a:t>例</a:t>
            </a:r>
            <a:r>
              <a:rPr lang="en-US" altLang="zh-CN" sz="1800" dirty="0">
                <a:latin typeface="宋体" panose="02010600030101010101" pitchFamily="2" charset="-122"/>
              </a:rPr>
              <a:t>2</a:t>
            </a:r>
            <a:r>
              <a:rPr lang="zh-CN" altLang="en-US" sz="1800" dirty="0">
                <a:latin typeface="宋体" panose="02010600030101010101" pitchFamily="2" charset="-122"/>
              </a:rPr>
              <a:t>：</a:t>
            </a:r>
            <a:r>
              <a:rPr lang="zh-CN" altLang="en-US" sz="1800" dirty="0">
                <a:solidFill>
                  <a:srgbClr val="0000CC"/>
                </a:solidFill>
                <a:latin typeface="宋体" panose="02010600030101010101" pitchFamily="2" charset="-122"/>
              </a:rPr>
              <a:t>无循环终止条件，</a:t>
            </a:r>
            <a:r>
              <a:rPr lang="en-US" altLang="zh-CN" sz="1800" dirty="0"/>
              <a:t> infinite loop</a:t>
            </a:r>
            <a:endParaRPr lang="en-US" altLang="zh-CN" sz="1800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285750" lvl="1" indent="0"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for(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i</a:t>
            </a:r>
            <a:r>
              <a:rPr lang="en-US" altLang="zh-CN" sz="1600" dirty="0">
                <a:solidFill>
                  <a:srgbClr val="000000"/>
                </a:solidFill>
              </a:rPr>
              <a:t>=0</a:t>
            </a:r>
            <a:r>
              <a:rPr lang="zh-CN" altLang="en-US" sz="1600" dirty="0">
                <a:solidFill>
                  <a:srgbClr val="000000"/>
                </a:solidFill>
              </a:rPr>
              <a:t>；</a:t>
            </a:r>
            <a:r>
              <a:rPr lang="en-US" altLang="zh-CN" sz="1600" dirty="0">
                <a:solidFill>
                  <a:srgbClr val="000000"/>
                </a:solidFill>
              </a:rPr>
              <a:t>; </a:t>
            </a:r>
            <a:r>
              <a:rPr lang="en-US" altLang="zh-CN" sz="1600" dirty="0" err="1">
                <a:solidFill>
                  <a:srgbClr val="000000"/>
                </a:solidFill>
              </a:rPr>
              <a:t>i</a:t>
            </a:r>
            <a:r>
              <a:rPr lang="en-US" altLang="zh-CN" sz="1600" dirty="0">
                <a:solidFill>
                  <a:srgbClr val="000000"/>
                </a:solidFill>
              </a:rPr>
              <a:t>++)  sum=</a:t>
            </a:r>
            <a:r>
              <a:rPr lang="en-US" altLang="zh-CN" sz="1600" dirty="0" err="1">
                <a:solidFill>
                  <a:srgbClr val="000000"/>
                </a:solidFill>
              </a:rPr>
              <a:t>sum+i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</a:rPr>
              <a:t>  //</a:t>
            </a:r>
            <a:r>
              <a:rPr lang="zh-CN" altLang="en-US" sz="1600" b="1" dirty="0">
                <a:solidFill>
                  <a:srgbClr val="C00000"/>
                </a:solidFill>
                <a:latin typeface="宋体" panose="02010600030101010101" pitchFamily="2" charset="-122"/>
              </a:rPr>
              <a:t>没有循环终止条件</a:t>
            </a:r>
            <a:r>
              <a:rPr lang="zh-CN" altLang="en-US" sz="16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，永远为真，</a:t>
            </a:r>
            <a:r>
              <a:rPr lang="zh-CN" altLang="en-US" sz="1600" dirty="0" smtClean="0">
                <a:solidFill>
                  <a:srgbClr val="7030A0"/>
                </a:solidFill>
                <a:latin typeface="宋体" panose="02010600030101010101" pitchFamily="2" charset="-122"/>
              </a:rPr>
              <a:t>无限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</a:rPr>
              <a:t>循环，死循环</a:t>
            </a:r>
            <a:endParaRPr lang="en-US" altLang="zh-CN" sz="1600" dirty="0">
              <a:solidFill>
                <a:srgbClr val="7030A0"/>
              </a:solidFill>
              <a:latin typeface="宋体" panose="02010600030101010101" pitchFamily="2" charset="-122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宋体" panose="02010600030101010101" pitchFamily="2" charset="-122"/>
              </a:rPr>
              <a:t>例</a:t>
            </a:r>
            <a:r>
              <a:rPr lang="en-US" altLang="zh-CN" sz="1800" dirty="0" smtClean="0">
                <a:latin typeface="宋体" panose="02010600030101010101" pitchFamily="2" charset="-122"/>
              </a:rPr>
              <a:t>3</a:t>
            </a:r>
            <a:r>
              <a:rPr lang="zh-CN" altLang="en-US" sz="1800" dirty="0" smtClean="0">
                <a:latin typeface="宋体" panose="02010600030101010101" pitchFamily="2" charset="-122"/>
              </a:rPr>
              <a:t>：</a:t>
            </a:r>
            <a:r>
              <a:rPr lang="zh-CN" altLang="en-US" sz="1800" dirty="0" smtClean="0">
                <a:solidFill>
                  <a:srgbClr val="0000CC"/>
                </a:solidFill>
                <a:latin typeface="宋体" panose="02010600030101010101" pitchFamily="2" charset="-122"/>
              </a:rPr>
              <a:t>循环</a:t>
            </a:r>
            <a:r>
              <a:rPr lang="zh-CN" altLang="en-US" sz="1800" dirty="0">
                <a:solidFill>
                  <a:srgbClr val="0000CC"/>
                </a:solidFill>
                <a:latin typeface="宋体" panose="02010600030101010101" pitchFamily="2" charset="-122"/>
              </a:rPr>
              <a:t>终止</a:t>
            </a:r>
            <a:r>
              <a:rPr lang="zh-CN" altLang="en-US" sz="1800" dirty="0" smtClean="0">
                <a:solidFill>
                  <a:srgbClr val="0000CC"/>
                </a:solidFill>
                <a:latin typeface="宋体" panose="02010600030101010101" pitchFamily="2" charset="-122"/>
              </a:rPr>
              <a:t>条件为真，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infinite loop</a:t>
            </a:r>
            <a:endParaRPr lang="en-US" altLang="zh-CN" sz="1800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285750" lvl="1" indent="0">
              <a:spcBef>
                <a:spcPts val="600"/>
              </a:spcBef>
              <a:buNone/>
            </a:pPr>
            <a:r>
              <a:rPr lang="en-US" altLang="zh-CN" sz="1600" dirty="0"/>
              <a:t>  for(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=0; 6 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++)  sum=</a:t>
            </a:r>
            <a:r>
              <a:rPr lang="en-US" altLang="zh-CN" sz="1600" dirty="0" err="1"/>
              <a:t>sum+i</a:t>
            </a:r>
            <a:r>
              <a:rPr lang="en-US" altLang="zh-CN" sz="1600" dirty="0"/>
              <a:t>;</a:t>
            </a:r>
            <a:r>
              <a:rPr lang="en-US" altLang="zh-CN" sz="1600" dirty="0">
                <a:latin typeface="宋体" panose="02010600030101010101" pitchFamily="2" charset="-122"/>
              </a:rPr>
              <a:t>  </a:t>
            </a:r>
            <a:r>
              <a:rPr lang="en-US" altLang="zh-CN" sz="1600" dirty="0" smtClean="0">
                <a:latin typeface="宋体" panose="02010600030101010101" pitchFamily="2" charset="-122"/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  <a:latin typeface="宋体" panose="02010600030101010101" pitchFamily="2" charset="-122"/>
              </a:rPr>
              <a:t>循环</a:t>
            </a:r>
            <a:r>
              <a:rPr lang="zh-CN" altLang="en-US" sz="1600" b="1" dirty="0">
                <a:solidFill>
                  <a:srgbClr val="C00000"/>
                </a:solidFill>
                <a:latin typeface="宋体" panose="02010600030101010101" pitchFamily="2" charset="-122"/>
              </a:rPr>
              <a:t>终止</a:t>
            </a:r>
            <a:r>
              <a:rPr lang="zh-CN" altLang="en-US" sz="1600" b="1" dirty="0" smtClean="0">
                <a:solidFill>
                  <a:srgbClr val="C00000"/>
                </a:solidFill>
                <a:latin typeface="宋体" panose="02010600030101010101" pitchFamily="2" charset="-122"/>
              </a:rPr>
              <a:t>条件永为真</a:t>
            </a:r>
            <a:r>
              <a:rPr lang="zh-CN" altLang="en-US" sz="1600" dirty="0" smtClean="0">
                <a:latin typeface="宋体" panose="02010600030101010101" pitchFamily="2" charset="-122"/>
              </a:rPr>
              <a:t>，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</a:rPr>
              <a:t>无限循环，死循环</a:t>
            </a:r>
            <a:endParaRPr lang="en-US" altLang="zh-CN" sz="1600" dirty="0">
              <a:solidFill>
                <a:srgbClr val="7030A0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宋体" panose="02010600030101010101" pitchFamily="2" charset="-122"/>
              </a:rPr>
              <a:t>例</a:t>
            </a:r>
            <a:r>
              <a:rPr lang="en-US" altLang="zh-CN" sz="1800" dirty="0">
                <a:latin typeface="宋体" panose="02010600030101010101" pitchFamily="2" charset="-122"/>
              </a:rPr>
              <a:t>4</a:t>
            </a:r>
            <a:r>
              <a:rPr lang="zh-CN" altLang="en-US" sz="1800" dirty="0" smtClean="0">
                <a:latin typeface="宋体" panose="02010600030101010101" pitchFamily="2" charset="-122"/>
              </a:rPr>
              <a:t>：</a:t>
            </a:r>
            <a:r>
              <a:rPr lang="zh-CN" altLang="en-US" sz="1800" dirty="0">
                <a:solidFill>
                  <a:srgbClr val="0000CC"/>
                </a:solidFill>
                <a:latin typeface="宋体" panose="02010600030101010101" pitchFamily="2" charset="-122"/>
              </a:rPr>
              <a:t>无限循环，</a:t>
            </a:r>
            <a:r>
              <a:rPr lang="en-US" altLang="zh-CN" sz="1800" dirty="0"/>
              <a:t>infinite loop</a:t>
            </a:r>
            <a:endParaRPr lang="en-US" altLang="zh-CN" sz="1800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  for</a:t>
            </a:r>
            <a:r>
              <a:rPr lang="en-US" altLang="zh-CN" sz="1600" b="1" dirty="0">
                <a:solidFill>
                  <a:srgbClr val="C00000"/>
                </a:solidFill>
              </a:rPr>
              <a:t>( ; ;  )   ;  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dirty="0"/>
              <a:t>//</a:t>
            </a:r>
            <a:r>
              <a:rPr lang="zh-CN" altLang="en-US" sz="1600" dirty="0">
                <a:latin typeface="宋体" panose="02010600030101010101" pitchFamily="2" charset="-122"/>
              </a:rPr>
              <a:t>无限循环，</a:t>
            </a:r>
            <a:r>
              <a:rPr lang="zh-CN" altLang="en-US" sz="1600" dirty="0"/>
              <a:t>死循环，执行一个空语句，即不执行任何操作</a:t>
            </a:r>
            <a:endParaRPr lang="en-US" altLang="zh-CN" sz="1600" dirty="0"/>
          </a:p>
          <a:p>
            <a:pPr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注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:    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单个逗号 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;   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是一个空语句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，不执行任何操作；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marL="285750" lvl="1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讨论：</a:t>
            </a:r>
            <a:r>
              <a:rPr lang="zh-CN" altLang="en-US" dirty="0" smtClean="0"/>
              <a:t>下述程序的执行结果？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94538" cy="5345112"/>
          </a:xfrm>
        </p:spPr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{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 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unsigned long </a:t>
            </a:r>
            <a:r>
              <a:rPr lang="en-US" altLang="zh-CN" sz="1600" dirty="0" err="1" smtClean="0"/>
              <a:t>long</a:t>
            </a:r>
            <a:r>
              <a:rPr lang="en-US" altLang="zh-CN" sz="1600" dirty="0" smtClean="0"/>
              <a:t>  </a:t>
            </a:r>
            <a:r>
              <a:rPr lang="en-US" altLang="zh-CN" sz="1600" dirty="0"/>
              <a:t>factorial=1;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for (</a:t>
            </a:r>
            <a:r>
              <a:rPr lang="en-US" altLang="zh-CN" sz="1600" dirty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dirty="0" smtClean="0"/>
              <a:t>=1</a:t>
            </a:r>
            <a:r>
              <a:rPr lang="en-US" altLang="zh-CN" sz="1600" dirty="0"/>
              <a:t>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&lt;=10;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++ ) 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  <a:r>
              <a:rPr lang="en-US" altLang="zh-CN" sz="1600" dirty="0"/>
              <a:t>	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{ 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/>
              <a:t>factorial *=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/>
              <a:t> (“%u! =%u\n", </a:t>
            </a:r>
            <a:r>
              <a:rPr lang="en-US" altLang="zh-CN" sz="1600" dirty="0" err="1"/>
              <a:t>i,factorial</a:t>
            </a:r>
            <a:r>
              <a:rPr lang="en-US" altLang="zh-CN" sz="1600" dirty="0" smtClean="0"/>
              <a:t>);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}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printf</a:t>
            </a:r>
            <a:r>
              <a:rPr lang="en-US" altLang="zh-CN" sz="1600" dirty="0"/>
              <a:t>("factorial =%u\n", factorial);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return 0;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814764" y="1659018"/>
            <a:ext cx="2392371" cy="369287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注意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语句后面的分号。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4814763" y="2182720"/>
            <a:ext cx="3946852" cy="664815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该程序编译出错，错误信息：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solidFill>
                  <a:srgbClr val="C00000"/>
                </a:solidFill>
                <a:ea typeface="宋体" panose="02010600030101010101" pitchFamily="2" charset="-122"/>
              </a:rPr>
              <a:t>[</a:t>
            </a:r>
            <a:r>
              <a:rPr lang="en-US" altLang="zh-CN" sz="1600" dirty="0">
                <a:solidFill>
                  <a:srgbClr val="C00000"/>
                </a:solidFill>
                <a:ea typeface="宋体" panose="02010600030101010101" pitchFamily="2" charset="-122"/>
              </a:rPr>
              <a:t>Error] '</a:t>
            </a:r>
            <a:r>
              <a:rPr lang="en-US" altLang="zh-CN" sz="1600" dirty="0" err="1">
                <a:solidFill>
                  <a:srgbClr val="C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rgbClr val="C00000"/>
                </a:solidFill>
                <a:ea typeface="宋体" panose="02010600030101010101" pitchFamily="2" charset="-122"/>
              </a:rPr>
              <a:t>' was not declared in this scope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4814764" y="3038827"/>
            <a:ext cx="3946852" cy="1865681"/>
          </a:xfrm>
          <a:prstGeom prst="wedgeRoundRectCallout">
            <a:avLst>
              <a:gd name="adj1" fmla="val -20833"/>
              <a:gd name="adj2" fmla="val 4948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根据变量的作用域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循环中定义的循环变量</a:t>
            </a:r>
            <a:r>
              <a:rPr kumimoji="0" lang="en-US" altLang="zh-CN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只在循环体内访问，循环体外不能访问；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循环的循环体是一条空语句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;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语句后面的语句在循环体外，因此变量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没有定义，故上述错误信息。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82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讨论：</a:t>
            </a:r>
            <a:r>
              <a:rPr lang="zh-CN" altLang="en-US" dirty="0" smtClean="0"/>
              <a:t>下述程序的执行结果？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94538" cy="5345112"/>
          </a:xfrm>
        </p:spPr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{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dirty="0" smtClean="0"/>
              <a:t>;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unsigned long </a:t>
            </a:r>
            <a:r>
              <a:rPr lang="en-US" altLang="zh-CN" sz="1600" dirty="0" err="1" smtClean="0"/>
              <a:t>long</a:t>
            </a:r>
            <a:r>
              <a:rPr lang="en-US" altLang="zh-CN" sz="1600" dirty="0" smtClean="0"/>
              <a:t>  </a:t>
            </a:r>
            <a:r>
              <a:rPr lang="en-US" altLang="zh-CN" sz="1600" dirty="0"/>
              <a:t>factorial=1;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for (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=1</a:t>
            </a:r>
            <a:r>
              <a:rPr lang="en-US" altLang="zh-CN" sz="1600" dirty="0"/>
              <a:t>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&lt;=10;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++ ) 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  <a:r>
              <a:rPr lang="en-US" altLang="zh-CN" sz="1600" dirty="0"/>
              <a:t>	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{ 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/>
              <a:t>factorial *=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/>
              <a:t> (“%u! =%u\n", </a:t>
            </a:r>
            <a:r>
              <a:rPr lang="en-US" altLang="zh-CN" sz="1600" dirty="0" err="1"/>
              <a:t>i,factorial</a:t>
            </a:r>
            <a:r>
              <a:rPr lang="en-US" altLang="zh-CN" sz="1600" dirty="0" smtClean="0"/>
              <a:t>);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}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printf</a:t>
            </a:r>
            <a:r>
              <a:rPr lang="en-US" altLang="zh-CN" sz="1600" dirty="0"/>
              <a:t>("factorial =%u\n", factorial);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return 0;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814764" y="1659018"/>
            <a:ext cx="2392371" cy="369287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注意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语句后面的分号。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4748263" y="2240807"/>
            <a:ext cx="3946852" cy="1649549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循环的循环体是一条空语句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，循环结束后，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的值是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11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；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factorial *= 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;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 factorial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 1*11; 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第一条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printf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语句输出：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11!=11;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第二条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printf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语句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输出：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factorial =11;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1872058" y="4428112"/>
            <a:ext cx="5069069" cy="701796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语言中，分号是一条空语句，表示不执行任何操作。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但不能乱用；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7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思考：</a:t>
            </a:r>
            <a:r>
              <a:rPr lang="zh-CN" altLang="en-US" dirty="0" smtClean="0"/>
              <a:t>下述程序的执行结果？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94538" cy="3378748"/>
          </a:xfrm>
          <a:ln>
            <a:solidFill>
              <a:srgbClr val="000000"/>
            </a:solidFill>
          </a:ln>
        </p:spPr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{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dirty="0" smtClean="0">
                <a:solidFill>
                  <a:srgbClr val="7030A0"/>
                </a:solidFill>
              </a:rPr>
              <a:t>=5</a:t>
            </a:r>
            <a:r>
              <a:rPr lang="en-US" altLang="zh-CN" sz="1600" dirty="0" smtClean="0"/>
              <a:t>;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unsigned long </a:t>
            </a:r>
            <a:r>
              <a:rPr lang="en-US" altLang="zh-CN" sz="1600" dirty="0" err="1" smtClean="0"/>
              <a:t>long</a:t>
            </a:r>
            <a:r>
              <a:rPr lang="en-US" altLang="zh-CN" sz="1600" dirty="0" smtClean="0"/>
              <a:t>  </a:t>
            </a:r>
            <a:r>
              <a:rPr lang="en-US" altLang="zh-CN" sz="1600" dirty="0"/>
              <a:t>factorial=1</a:t>
            </a:r>
            <a:r>
              <a:rPr lang="en-US" altLang="zh-CN" sz="1600" dirty="0" smtClean="0"/>
              <a:t>;</a:t>
            </a:r>
            <a:r>
              <a:rPr lang="en-US" altLang="zh-CN" sz="1600" dirty="0" smtClean="0">
                <a:solidFill>
                  <a:srgbClr val="C00000"/>
                </a:solidFill>
              </a:rPr>
              <a:t> </a:t>
            </a:r>
            <a:endParaRPr lang="en-US" altLang="zh-CN" sz="1400" dirty="0" smtClean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smtClean="0"/>
              <a:t>       for (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=1;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&lt;=10;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++ ) </a:t>
            </a:r>
            <a:r>
              <a:rPr lang="en-US" altLang="zh-CN" sz="1600" dirty="0" smtClean="0">
                <a:solidFill>
                  <a:srgbClr val="C00000"/>
                </a:solidFill>
              </a:rPr>
              <a:t>;</a:t>
            </a:r>
            <a:r>
              <a:rPr lang="en-US" altLang="zh-CN" sz="1600" dirty="0">
                <a:solidFill>
                  <a:srgbClr val="C00000"/>
                </a:solidFill>
              </a:rPr>
              <a:t> </a:t>
            </a:r>
            <a:r>
              <a:rPr lang="en-US" altLang="zh-CN" sz="1400" dirty="0">
                <a:solidFill>
                  <a:srgbClr val="C00000"/>
                </a:solidFill>
              </a:rPr>
              <a:t>//</a:t>
            </a:r>
            <a:r>
              <a:rPr lang="zh-CN" altLang="en-US" sz="1400" dirty="0" smtClean="0">
                <a:solidFill>
                  <a:srgbClr val="C00000"/>
                </a:solidFill>
              </a:rPr>
              <a:t>分号</a:t>
            </a:r>
            <a:endParaRPr lang="en-US" altLang="zh-CN" sz="1600" dirty="0" smtClean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smtClean="0"/>
              <a:t>      { 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/>
              <a:t>factorial *=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(“%u! </a:t>
            </a:r>
            <a:r>
              <a:rPr lang="en-US" altLang="zh-CN" sz="1600" dirty="0"/>
              <a:t>=%u\n", </a:t>
            </a:r>
            <a:r>
              <a:rPr lang="en-US" altLang="zh-CN" sz="1600" dirty="0" err="1"/>
              <a:t>i</a:t>
            </a:r>
            <a:r>
              <a:rPr lang="en-US" altLang="zh-CN" sz="1600" dirty="0" err="1" smtClean="0"/>
              <a:t>,factorial</a:t>
            </a:r>
            <a:r>
              <a:rPr lang="en-US" altLang="zh-CN" sz="1600" dirty="0" smtClean="0"/>
              <a:t>); </a:t>
            </a:r>
            <a:r>
              <a:rPr lang="en-US" altLang="zh-CN" sz="1600" dirty="0" smtClean="0">
                <a:solidFill>
                  <a:srgbClr val="7030A0"/>
                </a:solidFill>
              </a:rPr>
              <a:t>//5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}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(“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dirty="0" smtClean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=%u\n", 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dirty="0" smtClean="0"/>
              <a:t>);  </a:t>
            </a:r>
            <a:r>
              <a:rPr lang="en-US" altLang="zh-CN" sz="1600" dirty="0" smtClean="0">
                <a:solidFill>
                  <a:srgbClr val="7030A0"/>
                </a:solidFill>
              </a:rPr>
              <a:t>//5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return 0;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721628" y="1131282"/>
            <a:ext cx="4330931" cy="344071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#include &lt;</a:t>
            </a:r>
            <a:r>
              <a:rPr lang="en-US" altLang="zh-CN" sz="1600" dirty="0" err="1" smtClean="0"/>
              <a:t>stdio.h</a:t>
            </a:r>
            <a:r>
              <a:rPr lang="en-US" altLang="zh-CN" sz="1600" dirty="0" smtClean="0"/>
              <a:t>&gt;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main()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{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	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dirty="0" smtClean="0"/>
              <a:t>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	unsigned long </a:t>
            </a:r>
            <a:r>
              <a:rPr lang="en-US" altLang="zh-CN" sz="1600" dirty="0" err="1" smtClean="0"/>
              <a:t>long</a:t>
            </a:r>
            <a:r>
              <a:rPr lang="en-US" altLang="zh-CN" sz="1600" dirty="0" smtClean="0"/>
              <a:t>  </a:t>
            </a:r>
            <a:r>
              <a:rPr lang="en-US" altLang="zh-CN" sz="1600" dirty="0"/>
              <a:t>factorial=1;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for (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=1;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&lt;=10;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++ )  </a:t>
            </a:r>
            <a:r>
              <a:rPr lang="en-US" altLang="zh-CN" sz="1400" dirty="0" smtClean="0">
                <a:solidFill>
                  <a:srgbClr val="C00000"/>
                </a:solidFill>
              </a:rPr>
              <a:t>//</a:t>
            </a:r>
            <a:r>
              <a:rPr lang="zh-CN" altLang="en-US" sz="1400" dirty="0" smtClean="0">
                <a:solidFill>
                  <a:srgbClr val="C00000"/>
                </a:solidFill>
              </a:rPr>
              <a:t>无分号</a:t>
            </a:r>
            <a:r>
              <a:rPr lang="en-US" altLang="zh-CN" sz="1400" dirty="0" smtClean="0">
                <a:solidFill>
                  <a:srgbClr val="C00000"/>
                </a:solidFill>
              </a:rPr>
              <a:t>	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{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    factorial *=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;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 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("10! =%u\n", factorial);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}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(“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dirty="0" smtClean="0">
                <a:solidFill>
                  <a:srgbClr val="C00000"/>
                </a:solidFill>
              </a:rPr>
              <a:t> =%u\n", 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dirty="0" smtClean="0"/>
              <a:t>);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	return 0;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</p:txBody>
      </p:sp>
      <p:sp>
        <p:nvSpPr>
          <p:cNvPr id="8" name="圆角矩形标注 7"/>
          <p:cNvSpPr/>
          <p:nvPr/>
        </p:nvSpPr>
        <p:spPr bwMode="auto">
          <a:xfrm>
            <a:off x="559618" y="4768223"/>
            <a:ext cx="4527771" cy="423249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涉及到变量的作用域问题。后面将要详细介绍。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8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关于</a:t>
            </a:r>
            <a:r>
              <a:rPr lang="en-US" altLang="zh-CN" dirty="0"/>
              <a:t>for</a:t>
            </a:r>
            <a:r>
              <a:rPr lang="zh-CN" altLang="en-US" dirty="0"/>
              <a:t>循环变量的增量与步长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en-US" altLang="zh-CN" sz="2000" b="1" dirty="0">
                <a:solidFill>
                  <a:srgbClr val="0000CC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++ </a:t>
            </a:r>
            <a:r>
              <a:rPr lang="zh-CN" altLang="en-US" sz="2000" b="1" dirty="0">
                <a:solidFill>
                  <a:srgbClr val="0000CC"/>
                </a:solidFill>
              </a:rPr>
              <a:t>，即</a:t>
            </a:r>
            <a:r>
              <a:rPr lang="en-US" altLang="zh-CN" sz="2000" b="1" dirty="0" err="1">
                <a:solidFill>
                  <a:srgbClr val="0000CC"/>
                </a:solidFill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</a:rPr>
              <a:t>=i+1</a:t>
            </a:r>
            <a:r>
              <a:rPr lang="zh-CN" altLang="en-US" sz="2000" b="1" dirty="0">
                <a:solidFill>
                  <a:srgbClr val="0000CC"/>
                </a:solidFill>
              </a:rPr>
              <a:t>，步长为</a:t>
            </a:r>
            <a:r>
              <a:rPr lang="en-US" altLang="zh-CN" sz="2000" b="1" dirty="0">
                <a:solidFill>
                  <a:srgbClr val="0000CC"/>
                </a:solidFill>
              </a:rPr>
              <a:t>1</a:t>
            </a:r>
            <a:endParaRPr lang="en-US" altLang="zh-CN" sz="2000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++ </a:t>
            </a:r>
            <a:r>
              <a:rPr lang="en-US" altLang="zh-CN" sz="1800" dirty="0"/>
              <a:t>) </a:t>
            </a:r>
          </a:p>
          <a:p>
            <a:pPr marL="285750" lvl="1" indent="0">
              <a:buNone/>
            </a:pPr>
            <a:r>
              <a:rPr lang="en-US" altLang="zh-CN" sz="1800" dirty="0"/>
              <a:t>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  //</a:t>
            </a:r>
            <a:r>
              <a:rPr lang="zh-CN" altLang="en-US" sz="1800" dirty="0"/>
              <a:t>循环</a:t>
            </a:r>
            <a:r>
              <a:rPr lang="en-US" altLang="zh-CN" sz="1800" dirty="0"/>
              <a:t>99</a:t>
            </a:r>
            <a:r>
              <a:rPr lang="zh-CN" altLang="en-US" sz="1800" dirty="0"/>
              <a:t>次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5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en-US" altLang="zh-CN" sz="2000" b="1" dirty="0">
                <a:solidFill>
                  <a:srgbClr val="0000CC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 = i+1 </a:t>
            </a:r>
            <a:r>
              <a:rPr lang="zh-CN" altLang="en-US" sz="2000" b="1" dirty="0">
                <a:solidFill>
                  <a:srgbClr val="0000CC"/>
                </a:solidFill>
              </a:rPr>
              <a:t>，步长为</a:t>
            </a:r>
            <a:r>
              <a:rPr lang="en-US" altLang="zh-CN" sz="2000" b="1" dirty="0">
                <a:solidFill>
                  <a:srgbClr val="0000CC"/>
                </a:solidFill>
              </a:rPr>
              <a:t>1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 = i+1 </a:t>
            </a:r>
            <a:r>
              <a:rPr lang="en-US" altLang="zh-CN" sz="1800" dirty="0"/>
              <a:t>) </a:t>
            </a:r>
          </a:p>
          <a:p>
            <a:pPr marL="285750" lvl="1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</a:t>
            </a:r>
            <a:r>
              <a:rPr lang="zh-CN" altLang="en-US" sz="1800" dirty="0"/>
              <a:t>   </a:t>
            </a:r>
            <a:r>
              <a:rPr lang="en-US" altLang="zh-CN" sz="1800" dirty="0"/>
              <a:t>   //</a:t>
            </a:r>
            <a:r>
              <a:rPr lang="zh-CN" altLang="en-US" sz="1800" dirty="0"/>
              <a:t>循环</a:t>
            </a:r>
            <a:r>
              <a:rPr lang="en-US" altLang="zh-CN" sz="1800" dirty="0"/>
              <a:t>99</a:t>
            </a:r>
            <a:r>
              <a:rPr lang="zh-CN" altLang="en-US" sz="1800" dirty="0"/>
              <a:t>次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6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en-US" altLang="zh-CN" sz="2000" b="1" dirty="0">
                <a:solidFill>
                  <a:srgbClr val="0000CC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 = i+2 </a:t>
            </a:r>
            <a:r>
              <a:rPr lang="zh-CN" altLang="en-US" sz="2000" b="1" dirty="0">
                <a:solidFill>
                  <a:srgbClr val="0000CC"/>
                </a:solidFill>
              </a:rPr>
              <a:t>，步长为</a:t>
            </a:r>
            <a:r>
              <a:rPr lang="en-US" altLang="zh-CN" sz="2000" b="1" dirty="0">
                <a:solidFill>
                  <a:srgbClr val="0000CC"/>
                </a:solidFill>
              </a:rPr>
              <a:t>2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 = i+2 </a:t>
            </a:r>
            <a:r>
              <a:rPr lang="en-US" altLang="zh-CN" sz="1800" dirty="0"/>
              <a:t>)    //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+=2 )   </a:t>
            </a:r>
          </a:p>
          <a:p>
            <a:pPr marL="285750" lvl="1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//</a:t>
            </a:r>
            <a:r>
              <a:rPr lang="zh-CN" altLang="en-US" sz="1800" dirty="0"/>
              <a:t>循环</a:t>
            </a:r>
            <a:r>
              <a:rPr lang="en-US" altLang="zh-CN" sz="1800" dirty="0"/>
              <a:t>50</a:t>
            </a:r>
            <a:r>
              <a:rPr lang="zh-CN" altLang="en-US" sz="1800" dirty="0"/>
              <a:t>次</a:t>
            </a:r>
            <a:endParaRPr lang="en-US" altLang="zh-CN" sz="1800" dirty="0"/>
          </a:p>
          <a:p>
            <a:pPr marL="285750" lvl="1" indent="0">
              <a:buNone/>
            </a:pPr>
            <a:r>
              <a:rPr lang="zh-CN" altLang="en-US" sz="1800" dirty="0"/>
              <a:t>验证：</a:t>
            </a:r>
            <a:endParaRPr lang="en-US" altLang="zh-CN" sz="1800" dirty="0"/>
          </a:p>
          <a:p>
            <a:pPr marL="285750" lvl="1" indent="0">
              <a:buNone/>
            </a:pPr>
            <a:r>
              <a:rPr lang="en-US" altLang="zh-CN" sz="1800" dirty="0"/>
              <a:t>    for(</a:t>
            </a:r>
            <a:r>
              <a:rPr lang="en-US" altLang="zh-CN" sz="1800" b="1" dirty="0"/>
              <a:t>int </a:t>
            </a:r>
            <a:r>
              <a:rPr lang="en-US" altLang="zh-CN" sz="1800" b="1" dirty="0" err="1"/>
              <a:t>i</a:t>
            </a:r>
            <a:r>
              <a:rPr lang="en-US" altLang="zh-CN" sz="1800" b="1" dirty="0"/>
              <a:t>=1,</a:t>
            </a:r>
            <a:r>
              <a:rPr lang="en-US" altLang="zh-CN" sz="1800" b="1" dirty="0">
                <a:solidFill>
                  <a:srgbClr val="0000CC"/>
                </a:solidFill>
              </a:rPr>
              <a:t>j=1</a:t>
            </a:r>
            <a:r>
              <a:rPr lang="en-US" altLang="zh-CN" sz="1800" dirty="0"/>
              <a:t>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 = i+2 </a:t>
            </a:r>
            <a:r>
              <a:rPr lang="en-US" altLang="zh-CN" sz="1800" b="1" dirty="0">
                <a:solidFill>
                  <a:srgbClr val="0000CC"/>
                </a:solidFill>
              </a:rPr>
              <a:t>,</a:t>
            </a:r>
            <a:r>
              <a:rPr lang="en-US" altLang="zh-CN" sz="1800" b="1" dirty="0" err="1">
                <a:solidFill>
                  <a:srgbClr val="0000CC"/>
                </a:solidFill>
              </a:rPr>
              <a:t>j++</a:t>
            </a:r>
            <a:r>
              <a:rPr lang="en-US" altLang="zh-CN" sz="1800" dirty="0"/>
              <a:t>)    //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+=2 )   </a:t>
            </a:r>
          </a:p>
          <a:p>
            <a:pPr marL="285750" lvl="1" indent="0">
              <a:buNone/>
            </a:pPr>
            <a:r>
              <a:rPr lang="en-US" altLang="zh-CN" sz="1800" dirty="0"/>
              <a:t>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</a:t>
            </a:r>
            <a:r>
              <a:rPr lang="en-US" altLang="zh-CN" sz="1800" dirty="0" err="1"/>
              <a:t>d”,j</a:t>
            </a:r>
            <a:r>
              <a:rPr lang="en-US" altLang="zh-CN" sz="1800" dirty="0"/>
              <a:t>);    // </a:t>
            </a:r>
            <a:r>
              <a:rPr lang="zh-CN" altLang="en-US" sz="1800" dirty="0"/>
              <a:t>循环结束时</a:t>
            </a:r>
            <a:r>
              <a:rPr lang="en-US" altLang="zh-CN" sz="1800" dirty="0"/>
              <a:t>j</a:t>
            </a:r>
            <a:r>
              <a:rPr lang="zh-CN" altLang="en-US" sz="1800" dirty="0"/>
              <a:t>的值即为循环次数</a:t>
            </a:r>
            <a:endParaRPr lang="en-US" altLang="zh-CN" sz="1800" dirty="0"/>
          </a:p>
          <a:p>
            <a:pPr marL="285750" lvl="1" indent="0">
              <a:buNone/>
            </a:pPr>
            <a:endParaRPr lang="en-US" altLang="zh-CN" sz="1800" dirty="0"/>
          </a:p>
          <a:p>
            <a:pPr indent="-342900">
              <a:buFont typeface="Wingdings" panose="05000000000000000000" pitchFamily="2" charset="2"/>
              <a:buChar char="l"/>
            </a:pPr>
            <a:endParaRPr lang="en-US" altLang="zh-CN" sz="22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indent="-342900">
              <a:buFont typeface="Wingdings" panose="05000000000000000000" pitchFamily="2" charset="2"/>
              <a:buChar char="l"/>
            </a:pP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701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关于</a:t>
            </a:r>
            <a:r>
              <a:rPr lang="en-US" altLang="zh-CN" dirty="0"/>
              <a:t>for</a:t>
            </a:r>
            <a:r>
              <a:rPr lang="zh-CN" altLang="en-US" dirty="0"/>
              <a:t>循环的几个注释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7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zh-CN" altLang="en-US" sz="2000" dirty="0">
                <a:solidFill>
                  <a:srgbClr val="0000CC"/>
                </a:solidFill>
                <a:latin typeface="宋体" panose="02010600030101010101" pitchFamily="2" charset="-122"/>
              </a:rPr>
              <a:t>步长为</a:t>
            </a:r>
            <a:r>
              <a:rPr lang="en-US" altLang="zh-CN" sz="2000" dirty="0">
                <a:solidFill>
                  <a:srgbClr val="0000CC"/>
                </a:solidFill>
                <a:latin typeface="宋体" panose="02010600030101010101" pitchFamily="2" charset="-122"/>
              </a:rPr>
              <a:t>6</a:t>
            </a:r>
          </a:p>
          <a:p>
            <a:pPr marL="285750" lvl="1" indent="0">
              <a:buNone/>
            </a:pPr>
            <a:r>
              <a:rPr lang="en-US" altLang="zh-CN" sz="1800" dirty="0"/>
              <a:t>for(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++ )   </a:t>
            </a:r>
          </a:p>
          <a:p>
            <a:pPr marL="285750" lvl="1" indent="0">
              <a:buNone/>
            </a:pPr>
            <a:r>
              <a:rPr lang="en-US" altLang="zh-CN" sz="1800" dirty="0"/>
              <a:t>{     </a:t>
            </a:r>
          </a:p>
          <a:p>
            <a:pPr marL="285750" lvl="1" indent="0">
              <a:buNone/>
            </a:pPr>
            <a:r>
              <a:rPr lang="en-US" altLang="zh-CN" sz="1800" dirty="0"/>
              <a:t>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//</a:t>
            </a:r>
            <a:r>
              <a:rPr lang="zh-CN" altLang="en-US" sz="1800" dirty="0"/>
              <a:t>输出结果</a:t>
            </a:r>
            <a:endParaRPr lang="en-US" altLang="zh-CN" sz="1800" dirty="0"/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</a:rPr>
              <a:t>      </a:t>
            </a:r>
            <a:r>
              <a:rPr lang="en-US" altLang="zh-CN" sz="1800" b="1" dirty="0" err="1">
                <a:solidFill>
                  <a:srgbClr val="C00000"/>
                </a:solidFill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</a:rPr>
              <a:t> = i+5;</a:t>
            </a:r>
            <a:r>
              <a:rPr lang="en-US" altLang="zh-CN" sz="1800" dirty="0">
                <a:solidFill>
                  <a:srgbClr val="C00000"/>
                </a:solidFill>
              </a:rPr>
              <a:t>   </a:t>
            </a:r>
            <a:r>
              <a:rPr lang="en-US" altLang="zh-CN" sz="1800" dirty="0"/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不建议在循环体内修改循环变量，不直观，影响可读性</a:t>
            </a:r>
          </a:p>
          <a:p>
            <a:pPr marL="285750" lvl="1" indent="0"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8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zh-CN" altLang="en-US" sz="2000" dirty="0">
                <a:solidFill>
                  <a:srgbClr val="0000CC"/>
                </a:solidFill>
                <a:latin typeface="宋体" panose="02010600030101010101" pitchFamily="2" charset="-122"/>
              </a:rPr>
              <a:t>步长为</a:t>
            </a:r>
            <a:r>
              <a:rPr lang="en-US" altLang="zh-CN" sz="2000" dirty="0">
                <a:solidFill>
                  <a:srgbClr val="0000CC"/>
                </a:solidFill>
                <a:latin typeface="宋体" panose="02010600030101010101" pitchFamily="2" charset="-122"/>
              </a:rPr>
              <a:t>7</a:t>
            </a:r>
          </a:p>
          <a:p>
            <a:pPr marL="285750" lvl="1" indent="0">
              <a:buNone/>
            </a:pPr>
            <a:r>
              <a:rPr lang="en-US" altLang="zh-CN" sz="1800" dirty="0"/>
              <a:t>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+=2 ) </a:t>
            </a:r>
          </a:p>
          <a:p>
            <a:pPr marL="285750" lvl="1" indent="0">
              <a:buNone/>
            </a:pPr>
            <a:r>
              <a:rPr lang="en-US" altLang="zh-CN" sz="1800" dirty="0"/>
              <a:t>{     </a:t>
            </a:r>
          </a:p>
          <a:p>
            <a:pPr marL="285750" lvl="1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>
                <a:solidFill>
                  <a:srgbClr val="C00000"/>
                </a:solidFill>
              </a:rPr>
              <a:t>i</a:t>
            </a:r>
            <a:r>
              <a:rPr lang="en-US" altLang="zh-CN" sz="1800" dirty="0">
                <a:solidFill>
                  <a:srgbClr val="C00000"/>
                </a:solidFill>
              </a:rPr>
              <a:t> = i+5;   </a:t>
            </a:r>
            <a:r>
              <a:rPr lang="en-US" altLang="zh-CN" sz="1800" dirty="0"/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不建议在循环体内修改循环变量；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en-US" altLang="zh-CN" sz="1800" dirty="0"/>
              <a:t>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//</a:t>
            </a:r>
            <a:r>
              <a:rPr lang="zh-CN" altLang="en-US" sz="1800" dirty="0"/>
              <a:t>输出结果 </a:t>
            </a:r>
            <a:r>
              <a:rPr lang="en-US" altLang="zh-CN" sz="1800" dirty="0"/>
              <a:t>(6 13 20 27  ,… 104)</a:t>
            </a:r>
          </a:p>
          <a:p>
            <a:pPr marL="285750" lvl="1" indent="0"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  <a:p>
            <a:pPr marL="285750" lvl="1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dirty="0"/>
              <a:t>注意循</a:t>
            </a:r>
            <a:r>
              <a:rPr lang="zh-CN" altLang="en-US" dirty="0" smtClean="0"/>
              <a:t>环</a:t>
            </a:r>
            <a:r>
              <a:rPr lang="zh-CN" altLang="en-US" dirty="0"/>
              <a:t>变量的</a:t>
            </a:r>
            <a:r>
              <a:rPr lang="zh-CN" altLang="en-US" dirty="0">
                <a:solidFill>
                  <a:srgbClr val="C00000"/>
                </a:solidFill>
              </a:rPr>
              <a:t>溢出</a:t>
            </a:r>
            <a:r>
              <a:rPr lang="zh-CN" altLang="en-US" dirty="0"/>
              <a:t>对</a:t>
            </a:r>
            <a:r>
              <a:rPr lang="en-US" altLang="zh-CN" dirty="0"/>
              <a:t>for</a:t>
            </a:r>
            <a:r>
              <a:rPr lang="zh-CN" altLang="en-US" dirty="0"/>
              <a:t>循环的影响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整数的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最大值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循环的终止条件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可能导致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死循环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无符号数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有溢出问题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：无符号数的最大值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0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None/>
            </a:pP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                                   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0-1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无符号数的最大</a:t>
            </a: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值；</a:t>
            </a:r>
            <a:endParaRPr lang="en-US" altLang="zh-CN" sz="2000" b="1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有符号数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溢出问题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有符号数的最大值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有符号数的最小值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负数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有符号数的最小值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有符号数的最大值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正数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2000" b="1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例如，对于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符号数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short s=0xFFFF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s=s+1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s=0;   // 0xFFFF:65535,</a:t>
            </a:r>
            <a:r>
              <a:rPr lang="en-US" altLang="zh-CN" sz="1600" dirty="0">
                <a:solidFill>
                  <a:srgbClr val="0000CC"/>
                </a:solidFill>
              </a:rPr>
              <a:t> 65535+1</a:t>
            </a:r>
            <a:r>
              <a:rPr lang="en-US" altLang="zh-CN" sz="1600" dirty="0">
                <a:solidFill>
                  <a:srgbClr val="0000CC"/>
                </a:solidFill>
                <a:sym typeface="Wingdings" panose="05000000000000000000" pitchFamily="2" charset="2"/>
              </a:rPr>
              <a:t>0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short s=0;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s=s-1,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s=0xFFFF;    //s=0-1=-1,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其补码是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0xFFFF (</a:t>
            </a:r>
            <a:r>
              <a:rPr lang="en-US" altLang="zh-CN" sz="1600" dirty="0">
                <a:solidFill>
                  <a:srgbClr val="0000CC"/>
                </a:solidFill>
              </a:rPr>
              <a:t>65535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例如，对于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符号数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 s=0x7FFF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s=s+1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s=0x8000;   // </a:t>
            </a:r>
            <a:r>
              <a:rPr lang="en-US" altLang="zh-CN" sz="1600" b="1" dirty="0">
                <a:solidFill>
                  <a:srgbClr val="0000CC"/>
                </a:solidFill>
              </a:rPr>
              <a:t>32767+1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solidFill>
                  <a:srgbClr val="0000CC"/>
                </a:solidFill>
              </a:rPr>
              <a:t>-32768</a:t>
            </a: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s=0x8000;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s=s-1,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s=0x7FFF;        //</a:t>
            </a:r>
            <a:r>
              <a:rPr lang="en-US" altLang="zh-CN" sz="1600" b="1" dirty="0">
                <a:solidFill>
                  <a:srgbClr val="0000CC"/>
                </a:solidFill>
              </a:rPr>
              <a:t> -32768 - 1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solidFill>
                  <a:srgbClr val="0000CC"/>
                </a:solidFill>
              </a:rPr>
              <a:t>32767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3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循环</a:t>
            </a:r>
            <a:r>
              <a:rPr lang="zh-CN" altLang="en-US" dirty="0"/>
              <a:t>变量的</a:t>
            </a:r>
            <a:r>
              <a:rPr lang="zh-CN" altLang="en-US" dirty="0">
                <a:solidFill>
                  <a:srgbClr val="C00000"/>
                </a:solidFill>
              </a:rPr>
              <a:t>溢出</a:t>
            </a:r>
            <a:r>
              <a:rPr lang="zh-CN" altLang="en-US" dirty="0"/>
              <a:t>对</a:t>
            </a:r>
            <a:r>
              <a:rPr lang="en-US" altLang="zh-CN" dirty="0"/>
              <a:t>for</a:t>
            </a:r>
            <a:r>
              <a:rPr lang="zh-CN" altLang="en-US" dirty="0"/>
              <a:t>循环的影响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例：无符号数溢出：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最大值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0xFF+1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0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for(</a:t>
            </a:r>
            <a:r>
              <a:rPr lang="en-US" altLang="zh-CN" sz="1800" dirty="0">
                <a:solidFill>
                  <a:srgbClr val="0000CC"/>
                </a:solidFill>
              </a:rPr>
              <a:t>unsigned char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&lt;=</a:t>
            </a:r>
            <a:r>
              <a:rPr lang="en-US" altLang="zh-CN" sz="1800" dirty="0">
                <a:solidFill>
                  <a:srgbClr val="0000CC"/>
                </a:solidFill>
              </a:rPr>
              <a:t>255 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++ </a:t>
            </a:r>
            <a:r>
              <a:rPr lang="en-US" altLang="zh-CN" sz="1800" dirty="0"/>
              <a:t>)   //</a:t>
            </a:r>
            <a:r>
              <a:rPr lang="en-US" altLang="zh-CN" sz="1800" b="1" dirty="0">
                <a:solidFill>
                  <a:srgbClr val="0000CC"/>
                </a:solidFill>
              </a:rPr>
              <a:t>255+1</a:t>
            </a:r>
            <a:r>
              <a:rPr lang="en-US" altLang="zh-CN" sz="1800" b="1" dirty="0">
                <a:solidFill>
                  <a:srgbClr val="0000CC"/>
                </a:solidFill>
                <a:sym typeface="Wingdings" panose="05000000000000000000" pitchFamily="2" charset="2"/>
              </a:rPr>
              <a:t>0</a:t>
            </a:r>
            <a:r>
              <a:rPr lang="zh-CN" altLang="en-US" sz="1800" b="1" dirty="0">
                <a:solidFill>
                  <a:srgbClr val="0000CC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800" b="1" dirty="0">
                <a:solidFill>
                  <a:srgbClr val="C00000"/>
                </a:solidFill>
              </a:rPr>
              <a:t>// infinite loop.</a:t>
            </a:r>
            <a:r>
              <a:rPr lang="en-US" altLang="zh-CN" sz="1800" dirty="0"/>
              <a:t> </a:t>
            </a:r>
          </a:p>
          <a:p>
            <a:pPr marL="285750" lvl="1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//</a:t>
            </a:r>
            <a:r>
              <a:rPr lang="zh-CN" altLang="en-US" sz="1800" dirty="0"/>
              <a:t>输出结果：</a:t>
            </a:r>
            <a:r>
              <a:rPr lang="en-US" altLang="zh-CN" sz="1800" dirty="0"/>
              <a:t>1~255,0~255,0~255,…</a:t>
            </a:r>
          </a:p>
          <a:p>
            <a:pPr marL="285750" lvl="1" indent="0">
              <a:buNone/>
            </a:pPr>
            <a:r>
              <a:rPr lang="en-US" altLang="zh-CN" sz="1800" dirty="0"/>
              <a:t>                                   //</a:t>
            </a:r>
            <a:r>
              <a:rPr lang="zh-CN" altLang="en-US" sz="1800" dirty="0"/>
              <a:t>对于</a:t>
            </a:r>
            <a:r>
              <a:rPr lang="zh-CN" altLang="en-US" sz="1800" b="1" dirty="0">
                <a:solidFill>
                  <a:srgbClr val="006600"/>
                </a:solidFill>
              </a:rPr>
              <a:t>无符号字符型数据</a:t>
            </a:r>
            <a:r>
              <a:rPr lang="zh-CN" altLang="en-US" sz="1800" dirty="0"/>
              <a:t>，表示范围</a:t>
            </a:r>
            <a:r>
              <a:rPr lang="en-US" altLang="zh-CN" sz="1800" dirty="0"/>
              <a:t>0~255</a:t>
            </a:r>
            <a:r>
              <a:rPr lang="zh-CN" altLang="en-US" sz="1800" dirty="0"/>
              <a:t>， </a:t>
            </a:r>
            <a:r>
              <a:rPr lang="en-US" altLang="zh-CN" sz="1800" b="1" dirty="0">
                <a:solidFill>
                  <a:srgbClr val="0000CC"/>
                </a:solidFill>
              </a:rPr>
              <a:t>255+1=0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例：无符号数溢出</a:t>
            </a:r>
            <a:r>
              <a:rPr lang="en-US" altLang="zh-CN" sz="2000" dirty="0">
                <a:latin typeface="宋体" panose="02010600030101010101" pitchFamily="2" charset="-122"/>
              </a:rPr>
              <a:t>: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最大值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0xFFFF+1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0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 for(</a:t>
            </a:r>
            <a:r>
              <a:rPr lang="en-US" altLang="zh-CN" sz="1800" dirty="0">
                <a:solidFill>
                  <a:srgbClr val="0000CC"/>
                </a:solidFill>
              </a:rPr>
              <a:t>unsigned short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&lt;=</a:t>
            </a:r>
            <a:r>
              <a:rPr lang="en-US" altLang="zh-CN" sz="1800" dirty="0">
                <a:solidFill>
                  <a:srgbClr val="0000CC"/>
                </a:solidFill>
              </a:rPr>
              <a:t>65535 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++ </a:t>
            </a:r>
            <a:r>
              <a:rPr lang="en-US" altLang="zh-CN" sz="1800" dirty="0"/>
              <a:t>)   </a:t>
            </a:r>
            <a:r>
              <a:rPr lang="en-US" altLang="zh-CN" sz="1800" b="1" dirty="0">
                <a:solidFill>
                  <a:srgbClr val="C00000"/>
                </a:solidFill>
              </a:rPr>
              <a:t>//  endless loop</a:t>
            </a:r>
          </a:p>
          <a:p>
            <a:pPr marL="285750" lvl="1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//</a:t>
            </a:r>
            <a:r>
              <a:rPr lang="zh-CN" altLang="en-US" sz="1800" dirty="0"/>
              <a:t>输出结果：</a:t>
            </a:r>
            <a:r>
              <a:rPr lang="en-US" altLang="zh-CN" sz="1800" dirty="0"/>
              <a:t>1~65535, 0~65535,0~65535, …</a:t>
            </a:r>
          </a:p>
          <a:p>
            <a:pPr marL="285750" lvl="1" indent="0">
              <a:buNone/>
            </a:pPr>
            <a:r>
              <a:rPr lang="en-US" altLang="zh-CN" sz="1800" dirty="0"/>
              <a:t>                                   //</a:t>
            </a:r>
            <a:r>
              <a:rPr lang="zh-CN" altLang="en-US" sz="1800" dirty="0"/>
              <a:t>对于</a:t>
            </a:r>
            <a:r>
              <a:rPr lang="zh-CN" altLang="en-US" sz="1800" b="1" dirty="0">
                <a:solidFill>
                  <a:srgbClr val="006600"/>
                </a:solidFill>
              </a:rPr>
              <a:t>无符号短整数</a:t>
            </a:r>
            <a:r>
              <a:rPr lang="zh-CN" altLang="en-US" sz="1800" dirty="0"/>
              <a:t>，表示范围</a:t>
            </a:r>
            <a:r>
              <a:rPr lang="en-US" altLang="zh-CN" sz="1800" dirty="0"/>
              <a:t>0~65535</a:t>
            </a:r>
            <a:r>
              <a:rPr lang="zh-CN" altLang="en-US" sz="1800" dirty="0"/>
              <a:t>，</a:t>
            </a:r>
            <a:r>
              <a:rPr lang="en-US" altLang="zh-CN" sz="1800" b="1" dirty="0">
                <a:solidFill>
                  <a:srgbClr val="0000CC"/>
                </a:solidFill>
              </a:rPr>
              <a:t>65535+1=0</a:t>
            </a:r>
          </a:p>
          <a:p>
            <a:pPr marL="285750" lvl="1" indent="0"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3317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dirty="0" smtClean="0"/>
              <a:t>循环</a:t>
            </a:r>
            <a:r>
              <a:rPr lang="zh-CN" altLang="en-US" dirty="0"/>
              <a:t>变量的</a:t>
            </a:r>
            <a:r>
              <a:rPr lang="zh-CN" altLang="en-US" dirty="0">
                <a:solidFill>
                  <a:srgbClr val="C00000"/>
                </a:solidFill>
              </a:rPr>
              <a:t>溢出</a:t>
            </a:r>
            <a:r>
              <a:rPr lang="zh-CN" altLang="en-US" dirty="0"/>
              <a:t>对</a:t>
            </a:r>
            <a:r>
              <a:rPr lang="en-US" altLang="zh-CN" dirty="0"/>
              <a:t>for</a:t>
            </a:r>
            <a:r>
              <a:rPr lang="zh-CN" altLang="en-US" dirty="0"/>
              <a:t>循环的影响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无</a:t>
            </a:r>
            <a:r>
              <a:rPr lang="zh-CN" altLang="en-US" sz="2000" dirty="0">
                <a:latin typeface="宋体" panose="02010600030101010101" pitchFamily="2" charset="-122"/>
              </a:rPr>
              <a:t>符号数溢出：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0-1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0xFF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255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）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for (</a:t>
            </a:r>
            <a:r>
              <a:rPr lang="en-US" altLang="zh-CN" sz="1800" dirty="0">
                <a:solidFill>
                  <a:srgbClr val="0000CC"/>
                </a:solidFill>
              </a:rPr>
              <a:t>unsigned char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/>
              <a:t>=9;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&gt;=0;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--)    //</a:t>
            </a:r>
            <a:r>
              <a:rPr lang="zh-CN" altLang="en-US" sz="1800" b="1" dirty="0">
                <a:solidFill>
                  <a:srgbClr val="C00000"/>
                </a:solidFill>
              </a:rPr>
              <a:t>死循环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800" dirty="0"/>
              <a:t>{                                                        //</a:t>
            </a:r>
            <a:r>
              <a:rPr lang="zh-CN" altLang="en-US" sz="1800" dirty="0"/>
              <a:t>对于无符号数，最大值</a:t>
            </a:r>
            <a:r>
              <a:rPr lang="en-US" altLang="zh-CN" sz="1800" dirty="0"/>
              <a:t>+1</a:t>
            </a:r>
            <a:r>
              <a:rPr lang="en-US" altLang="zh-CN" sz="1800" dirty="0">
                <a:sym typeface="Wingdings" panose="05000000000000000000" pitchFamily="2" charset="2"/>
              </a:rPr>
              <a:t>0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800" dirty="0"/>
              <a:t>         do something;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</a:p>
          <a:p>
            <a:pPr lvl="1" indent="0">
              <a:lnSpc>
                <a:spcPct val="100000"/>
              </a:lnSpc>
              <a:buNone/>
            </a:pPr>
            <a:endParaRPr lang="en-US" altLang="zh-CN" sz="2000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有</a:t>
            </a:r>
            <a:r>
              <a:rPr lang="zh-CN" altLang="en-US" sz="2000" dirty="0">
                <a:latin typeface="宋体" panose="02010600030101010101" pitchFamily="2" charset="-122"/>
              </a:rPr>
              <a:t>符号数的溢出：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最大值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0x7FFF+1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0x8000,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即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-32768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  for(</a:t>
            </a:r>
            <a:r>
              <a:rPr lang="en-US" altLang="zh-CN" sz="1800" dirty="0">
                <a:solidFill>
                  <a:srgbClr val="0000CC"/>
                </a:solidFill>
              </a:rPr>
              <a:t>short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&lt;=32767 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++ </a:t>
            </a:r>
            <a:r>
              <a:rPr lang="en-US" altLang="zh-CN" sz="1800" dirty="0"/>
              <a:t>)   //  </a:t>
            </a:r>
            <a:r>
              <a:rPr lang="zh-CN" altLang="en-US" sz="1800" dirty="0"/>
              <a:t>有符号数短整数，</a:t>
            </a:r>
            <a:r>
              <a:rPr lang="en-US" altLang="zh-CN" sz="1800" b="1" dirty="0">
                <a:solidFill>
                  <a:srgbClr val="0000CC"/>
                </a:solidFill>
              </a:rPr>
              <a:t>32767+1</a:t>
            </a:r>
            <a:r>
              <a:rPr lang="en-US" altLang="zh-CN" sz="1800" b="1" dirty="0">
                <a:solidFill>
                  <a:srgbClr val="0000CC"/>
                </a:solidFill>
                <a:sym typeface="Wingdings" panose="05000000000000000000" pitchFamily="2" charset="2"/>
              </a:rPr>
              <a:t>= </a:t>
            </a:r>
            <a:r>
              <a:rPr lang="en-US" altLang="zh-CN" sz="1800" b="1" dirty="0">
                <a:solidFill>
                  <a:srgbClr val="0000CC"/>
                </a:solidFill>
              </a:rPr>
              <a:t>-32768</a:t>
            </a:r>
          </a:p>
          <a:p>
            <a:pPr marL="285750" lvl="1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//</a:t>
            </a:r>
            <a:r>
              <a:rPr lang="zh-CN" altLang="en-US" sz="1800" dirty="0"/>
              <a:t>输出结果：</a:t>
            </a:r>
            <a:r>
              <a:rPr lang="en-US" altLang="zh-CN" sz="1800" dirty="0"/>
              <a:t>1~32767, -32768 ~-1, 0~32767, </a:t>
            </a:r>
          </a:p>
          <a:p>
            <a:pPr marL="285750" lvl="1" indent="0">
              <a:buNone/>
            </a:pPr>
            <a:r>
              <a:rPr lang="en-US" altLang="zh-CN" sz="1800" dirty="0"/>
              <a:t>                                        //                    -32768 ~32767</a:t>
            </a:r>
            <a:r>
              <a:rPr lang="zh-CN" altLang="en-US" sz="1800" dirty="0"/>
              <a:t>，</a:t>
            </a:r>
            <a:r>
              <a:rPr lang="en-US" altLang="zh-CN" sz="1800" dirty="0"/>
              <a:t>…</a:t>
            </a:r>
            <a:r>
              <a:rPr lang="zh-CN" altLang="en-US" sz="1800" dirty="0"/>
              <a:t>，一直循环下去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05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Text Box 3"/>
              <p:cNvSpPr txBox="1">
                <a:spLocks noChangeArrowheads="1"/>
              </p:cNvSpPr>
              <p:nvPr/>
            </p:nvSpPr>
            <p:spPr bwMode="auto">
              <a:xfrm>
                <a:off x="384212" y="980728"/>
                <a:ext cx="8353176" cy="5688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buClrTx/>
                </a:pP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US" altLang="zh-CN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lim>
                        </m:limLow>
                      </m:e>
                      <m:lim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lim>
                    </m:limUpp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</m:groupChr>
                      </m:e>
                      <m:lim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zh-CN" alt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位</m:t>
                        </m:r>
                      </m:lim>
                    </m:limUpp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语言函数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f1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如下：</a:t>
                </a:r>
                <a:endParaRPr lang="en-US" altLang="zh-CN" sz="2000" b="1" dirty="0">
                  <a:solidFill>
                    <a:srgbClr val="00000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 f1(unsigned n) {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sum=1, power=1;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for (unsigned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=0;i&lt;=n-1;i++)  {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power*=2;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sum +=power;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}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return sum;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} </a:t>
                </a:r>
              </a:p>
              <a:p>
                <a:pPr marL="457200" indent="-457200" eaLnBrk="1" hangingPunct="1">
                  <a:buClrTx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若主程序中执行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，运行该程序，会出现什么问题？如何解决？</a:t>
                </a:r>
              </a:p>
              <a:p>
                <a:pPr marL="457200" indent="-457200" eaLnBrk="1" hangingPunct="1">
                  <a:buClrTx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的返回值是多少？若要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返回相同的值，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最大是多少？</a:t>
                </a:r>
                <a:endParaRPr lang="en-US" altLang="zh-CN" sz="2000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212" y="980728"/>
                <a:ext cx="8353176" cy="5688632"/>
              </a:xfrm>
              <a:prstGeom prst="rect">
                <a:avLst/>
              </a:prstGeom>
              <a:blipFill>
                <a:blip r:embed="rId3"/>
                <a:stretch>
                  <a:fillRect l="-292" r="-8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95288" y="283668"/>
            <a:ext cx="8035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循环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变量的</a:t>
            </a:r>
            <a:r>
              <a:rPr lang="zh-CN" altLang="en-US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溢出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对</a:t>
            </a:r>
            <a:r>
              <a:rPr lang="en-US" altLang="zh-CN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循环的影响</a:t>
            </a:r>
          </a:p>
        </p:txBody>
      </p:sp>
    </p:spTree>
    <p:extLst>
      <p:ext uri="{BB962C8B-B14F-4D97-AF65-F5344CB8AC3E}">
        <p14:creationId xmlns:p14="http://schemas.microsoft.com/office/powerpoint/2010/main" val="44449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</a:t>
            </a:r>
            <a:r>
              <a:rPr lang="zh-CN" altLang="en-US" dirty="0" smtClean="0"/>
              <a:t>表达式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7030A0"/>
                </a:solidFill>
              </a:rPr>
              <a:t>有符号整数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7030A0"/>
                </a:solidFill>
              </a:rPr>
              <a:t>无符号整数</a:t>
            </a:r>
            <a:r>
              <a:rPr lang="zh-CN" altLang="en-US" dirty="0" smtClean="0"/>
              <a:t>之间的比较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990" y="1135063"/>
            <a:ext cx="8593254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C00000"/>
                </a:solidFill>
              </a:rPr>
              <a:t>注意</a:t>
            </a:r>
            <a:r>
              <a:rPr lang="zh-CN" altLang="en-US" sz="2000" b="1" u="sng" dirty="0">
                <a:solidFill>
                  <a:srgbClr val="0000CC"/>
                </a:solidFill>
              </a:rPr>
              <a:t>有符号数</a:t>
            </a:r>
            <a:r>
              <a:rPr lang="zh-CN" altLang="en-US" sz="2000" b="1" u="sng" dirty="0">
                <a:solidFill>
                  <a:srgbClr val="C00000"/>
                </a:solidFill>
              </a:rPr>
              <a:t>与</a:t>
            </a:r>
            <a:r>
              <a:rPr lang="zh-CN" altLang="en-US" sz="2000" b="1" u="sng" dirty="0">
                <a:solidFill>
                  <a:srgbClr val="0000CC"/>
                </a:solidFill>
              </a:rPr>
              <a:t>无符号数</a:t>
            </a:r>
            <a:r>
              <a:rPr lang="zh-CN" altLang="en-US" sz="2000" b="1" u="sng" dirty="0">
                <a:solidFill>
                  <a:srgbClr val="C00000"/>
                </a:solidFill>
              </a:rPr>
              <a:t>之间的</a:t>
            </a:r>
            <a:r>
              <a:rPr lang="zh-CN" altLang="en-US" sz="2000" b="1" u="sng" dirty="0" smtClean="0">
                <a:solidFill>
                  <a:srgbClr val="C00000"/>
                </a:solidFill>
              </a:rPr>
              <a:t>比较运算（</a:t>
            </a:r>
            <a:r>
              <a:rPr lang="zh-CN" altLang="en-US" sz="2000" b="1" u="sng" dirty="0">
                <a:solidFill>
                  <a:srgbClr val="7030A0"/>
                </a:solidFill>
              </a:rPr>
              <a:t>不符合</a:t>
            </a:r>
            <a:r>
              <a:rPr lang="zh-CN" altLang="en-US" sz="2000" b="1" u="sng" dirty="0" smtClean="0"/>
              <a:t>我们平时的</a:t>
            </a:r>
            <a:r>
              <a:rPr lang="zh-CN" altLang="en-US" sz="2000" b="1" u="sng" dirty="0"/>
              <a:t>比较习惯</a:t>
            </a:r>
            <a:r>
              <a:rPr lang="zh-CN" altLang="en-US" sz="2000" b="1" u="sng" dirty="0" smtClean="0">
                <a:solidFill>
                  <a:srgbClr val="C00000"/>
                </a:solidFill>
              </a:rPr>
              <a:t>）</a:t>
            </a:r>
            <a:endParaRPr lang="en-US" altLang="zh-CN" sz="2000" b="1" u="sng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例如：</a:t>
            </a:r>
            <a:endParaRPr lang="en-US" altLang="zh-CN" sz="2000" dirty="0" smtClean="0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a</a:t>
            </a:r>
            <a:r>
              <a:rPr lang="en-US" altLang="zh-CN" sz="1600" dirty="0" smtClean="0">
                <a:solidFill>
                  <a:srgbClr val="7030A0"/>
                </a:solidFill>
              </a:rPr>
              <a:t>=  -4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 unsigned  b=3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a&gt;b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true</a:t>
            </a:r>
            <a:r>
              <a:rPr lang="zh-CN" altLang="en-US" sz="16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600" dirty="0" smtClean="0">
                <a:solidFill>
                  <a:srgbClr val="000000"/>
                </a:solidFill>
              </a:rPr>
              <a:t>1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</a:t>
            </a:r>
            <a:r>
              <a:rPr lang="en-US" altLang="zh-CN" sz="1600" dirty="0" smtClean="0">
                <a:solidFill>
                  <a:srgbClr val="000000"/>
                </a:solidFill>
              </a:rPr>
              <a:t>&lt;=b      //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false</a:t>
            </a:r>
            <a:r>
              <a:rPr lang="zh-CN" altLang="en-US" sz="16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600" dirty="0" smtClean="0">
                <a:solidFill>
                  <a:srgbClr val="000000"/>
                </a:solidFill>
              </a:rPr>
              <a:t>0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a= = b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//false</a:t>
            </a:r>
            <a:r>
              <a:rPr lang="zh-CN" altLang="en-US" sz="1600" dirty="0" smtClean="0">
                <a:solidFill>
                  <a:srgbClr val="FF0000"/>
                </a:solidFill>
              </a:rPr>
              <a:t>，值为 </a:t>
            </a:r>
            <a:r>
              <a:rPr lang="en-US" altLang="zh-CN" sz="1600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 != b 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//true</a:t>
            </a:r>
            <a:r>
              <a:rPr lang="zh-CN" altLang="en-US" sz="1600" dirty="0" smtClean="0">
                <a:solidFill>
                  <a:srgbClr val="FF0000"/>
                </a:solidFill>
              </a:rPr>
              <a:t>，值为</a:t>
            </a:r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</a:rPr>
              <a:t>有符号数</a:t>
            </a:r>
            <a:r>
              <a:rPr lang="zh-CN" altLang="en-US" sz="2000" b="1" dirty="0">
                <a:solidFill>
                  <a:srgbClr val="C00000"/>
                </a:solidFill>
              </a:rPr>
              <a:t>与</a:t>
            </a:r>
            <a:r>
              <a:rPr lang="zh-CN" altLang="en-US" sz="2000" b="1" dirty="0">
                <a:solidFill>
                  <a:srgbClr val="0000CC"/>
                </a:solidFill>
              </a:rPr>
              <a:t>无符号数</a:t>
            </a:r>
            <a:r>
              <a:rPr lang="zh-CN" altLang="en-US" sz="2000" b="1" dirty="0">
                <a:solidFill>
                  <a:srgbClr val="C00000"/>
                </a:solidFill>
              </a:rPr>
              <a:t>之间的</a:t>
            </a:r>
            <a:r>
              <a:rPr lang="zh-CN" altLang="en-US" sz="2000" b="1" dirty="0">
                <a:solidFill>
                  <a:srgbClr val="7030A0"/>
                </a:solidFill>
              </a:rPr>
              <a:t>比较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运算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过程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600" dirty="0" smtClean="0"/>
              <a:t>将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有符号数隐式</a:t>
            </a:r>
            <a:r>
              <a:rPr lang="zh-CN" altLang="en-US" sz="1600" dirty="0" smtClean="0"/>
              <a:t>转换成无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符号数</a:t>
            </a:r>
            <a:r>
              <a:rPr lang="zh-CN" altLang="en-US" sz="1600" dirty="0" smtClean="0"/>
              <a:t>（即将有符号数视为无符号数）</a:t>
            </a:r>
            <a:endParaRPr lang="en-US" altLang="zh-CN" sz="1600" dirty="0" smtClean="0"/>
          </a:p>
          <a:p>
            <a:pPr marL="971550" lvl="1"/>
            <a:r>
              <a:rPr lang="zh-CN" altLang="en-US" sz="1600" dirty="0" smtClean="0"/>
              <a:t>两数再进行比较（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按照无符号数进行比较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971550" lvl="1"/>
            <a:r>
              <a:rPr lang="en-US" altLang="zh-CN" sz="1600" dirty="0" err="1"/>
              <a:t>int</a:t>
            </a:r>
            <a:r>
              <a:rPr lang="en-US" altLang="zh-CN" sz="1600" dirty="0"/>
              <a:t> a=-4</a:t>
            </a:r>
            <a:r>
              <a:rPr lang="zh-CN" altLang="en-US" sz="1600" dirty="0"/>
              <a:t>的机器数（即补码）：</a:t>
            </a:r>
            <a:r>
              <a:rPr lang="en-US" altLang="zh-CN" sz="1600" dirty="0"/>
              <a:t>0xFF FF </a:t>
            </a:r>
            <a:r>
              <a:rPr lang="en-US" altLang="zh-CN" sz="1600" dirty="0" err="1"/>
              <a:t>FF</a:t>
            </a:r>
            <a:r>
              <a:rPr lang="en-US" altLang="zh-CN" sz="1600" dirty="0"/>
              <a:t> FC</a:t>
            </a:r>
          </a:p>
          <a:p>
            <a:pPr marL="971550" lvl="1"/>
            <a:r>
              <a:rPr lang="en-US" altLang="zh-CN" sz="1600" dirty="0" smtClean="0"/>
              <a:t>unsigned b=3</a:t>
            </a:r>
            <a:r>
              <a:rPr lang="zh-CN" altLang="en-US" sz="1600" dirty="0" smtClean="0"/>
              <a:t>的机器数：</a:t>
            </a:r>
            <a:r>
              <a:rPr lang="en-US" altLang="zh-CN" sz="1600" dirty="0" smtClean="0"/>
              <a:t>0x00 00 00 03</a:t>
            </a:r>
          </a:p>
          <a:p>
            <a:pPr marL="971550" lvl="1"/>
            <a:r>
              <a:rPr lang="zh-CN" altLang="en-US" sz="1600" b="1" dirty="0" smtClean="0">
                <a:solidFill>
                  <a:srgbClr val="7030A0"/>
                </a:solidFill>
              </a:rPr>
              <a:t>两个无符号数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1600" b="1" dirty="0">
                <a:solidFill>
                  <a:srgbClr val="0000CC"/>
                </a:solidFill>
              </a:rPr>
              <a:t>0xFF FF </a:t>
            </a:r>
            <a:r>
              <a:rPr lang="en-US" altLang="zh-CN" sz="1600" b="1" dirty="0" err="1">
                <a:solidFill>
                  <a:srgbClr val="0000CC"/>
                </a:solidFill>
              </a:rPr>
              <a:t>FF</a:t>
            </a:r>
            <a:r>
              <a:rPr lang="en-US" altLang="zh-CN" sz="1600" b="1" dirty="0">
                <a:solidFill>
                  <a:srgbClr val="0000CC"/>
                </a:solidFill>
              </a:rPr>
              <a:t> 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FC</a:t>
            </a:r>
            <a:r>
              <a:rPr lang="zh-CN" altLang="en-US" sz="1600" b="1" dirty="0">
                <a:solidFill>
                  <a:srgbClr val="7030A0"/>
                </a:solidFill>
              </a:rPr>
              <a:t>、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0x00 </a:t>
            </a:r>
            <a:r>
              <a:rPr lang="en-US" altLang="zh-CN" sz="1600" b="1" dirty="0">
                <a:solidFill>
                  <a:srgbClr val="0000CC"/>
                </a:solidFill>
              </a:rPr>
              <a:t>00 00 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03</a:t>
            </a:r>
            <a:r>
              <a:rPr lang="zh-CN" altLang="en-US" sz="1600" dirty="0" smtClean="0"/>
              <a:t>比较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，显然有</a:t>
            </a:r>
            <a:r>
              <a:rPr lang="en-US" altLang="zh-CN" sz="1600" b="1" dirty="0">
                <a:solidFill>
                  <a:srgbClr val="0000CC"/>
                </a:solidFill>
              </a:rPr>
              <a:t>-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4&gt;3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，即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 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a&gt;b</a:t>
            </a:r>
          </a:p>
          <a:p>
            <a:pPr marL="971550" lvl="1"/>
            <a:r>
              <a:rPr lang="zh-CN" altLang="en-US" sz="1600" dirty="0" smtClean="0"/>
              <a:t>隐式将</a:t>
            </a:r>
            <a:r>
              <a:rPr lang="zh-CN" altLang="en-US" sz="1600" dirty="0" smtClean="0">
                <a:solidFill>
                  <a:srgbClr val="7030A0"/>
                </a:solidFill>
              </a:rPr>
              <a:t>有符号数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无符号数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可能</a:t>
            </a:r>
            <a:r>
              <a:rPr lang="zh-CN" altLang="en-US" sz="1600" dirty="0" smtClean="0"/>
              <a:t>的理由：无符号数表示的范围较大</a:t>
            </a:r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200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Text Box 3"/>
              <p:cNvSpPr txBox="1">
                <a:spLocks noChangeArrowheads="1"/>
              </p:cNvSpPr>
              <p:nvPr/>
            </p:nvSpPr>
            <p:spPr bwMode="auto">
              <a:xfrm>
                <a:off x="384212" y="980728"/>
                <a:ext cx="8353176" cy="5688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buClrTx/>
                </a:pP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US" altLang="zh-CN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lim>
                        </m:limLow>
                      </m:e>
                      <m:lim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lim>
                    </m:limUpp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</m:groupChr>
                      </m:e>
                      <m:lim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zh-CN" alt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位</m:t>
                        </m:r>
                      </m:lim>
                    </m:limUpp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语言函数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f1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如下：（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2017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联考）</a:t>
                </a:r>
                <a:endParaRPr lang="en-US" altLang="zh-CN" sz="2000" b="1" dirty="0">
                  <a:solidFill>
                    <a:srgbClr val="00000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 eaLnBrk="1" hangingPunct="1">
                  <a:buClrTx/>
                </a:pPr>
                <a:endParaRPr lang="en-US" altLang="zh-CN" sz="2000" b="1" dirty="0">
                  <a:solidFill>
                    <a:srgbClr val="00000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 f1(unsigned n) {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sum=1, power=1;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for (unsigned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=0;i&lt;=n-1;i++)  {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power*=2;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sum +=power;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}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return sum;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} </a:t>
                </a:r>
              </a:p>
              <a:p>
                <a:pPr marL="457200" indent="-457200" eaLnBrk="1" hangingPunct="1">
                  <a:buClrTx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n=0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时，即调用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f1(0)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，运行该程序，会出现什么问题？如何解决？</a:t>
                </a:r>
              </a:p>
              <a:p>
                <a:pPr marL="457200" indent="-457200" eaLnBrk="1" hangingPunct="1">
                  <a:buClrTx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的返回值是多少？若要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返回相同的值，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最大是多少？</a:t>
                </a:r>
                <a:endParaRPr lang="en-US" altLang="zh-CN" sz="2000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212" y="980728"/>
                <a:ext cx="8353176" cy="5688632"/>
              </a:xfrm>
              <a:prstGeom prst="rect">
                <a:avLst/>
              </a:prstGeom>
              <a:blipFill>
                <a:blip r:embed="rId3"/>
                <a:stretch>
                  <a:fillRect l="-292" r="-8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标注 1"/>
              <p:cNvSpPr/>
              <p:nvPr/>
            </p:nvSpPr>
            <p:spPr>
              <a:xfrm>
                <a:off x="4560800" y="3675698"/>
                <a:ext cx="3711304" cy="1363772"/>
              </a:xfrm>
              <a:prstGeom prst="wedgeRoundRectCallout">
                <a:avLst>
                  <a:gd name="adj1" fmla="val -23316"/>
                  <a:gd name="adj2" fmla="val 82799"/>
                  <a:gd name="adj3" fmla="val 16667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en-US" altLang="zh-CN" dirty="0">
                    <a:solidFill>
                      <a:srgbClr val="000000"/>
                    </a:solidFill>
                  </a:rPr>
                  <a:t>n=0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时，</a:t>
                </a:r>
                <a:r>
                  <a:rPr lang="en-US" altLang="zh-CN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n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，机内存储为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0xFFFFFFFF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，被无符号数解释为其所能表示的最大值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，加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后又成为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，即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循环条件“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&lt;=n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”永真，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故死循环；</a:t>
                </a:r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圆角矩形标注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800" y="3675698"/>
                <a:ext cx="3711304" cy="1363772"/>
              </a:xfrm>
              <a:prstGeom prst="wedgeRoundRectCallout">
                <a:avLst>
                  <a:gd name="adj1" fmla="val -23316"/>
                  <a:gd name="adj2" fmla="val 82799"/>
                  <a:gd name="adj3" fmla="val 16667"/>
                </a:avLst>
              </a:prstGeom>
              <a:blipFill>
                <a:blip r:embed="rId4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>
              <a:xfrm>
                <a:off x="3600707" y="4964453"/>
                <a:ext cx="773241" cy="362555"/>
              </a:xfrm>
              <a:prstGeom prst="wedgeRoundRectCallout">
                <a:avLst>
                  <a:gd name="adj1" fmla="val -52435"/>
                  <a:gd name="adj2" fmla="val 187808"/>
                  <a:gd name="adj3" fmla="val 16667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</m:oMath>
                </a14:m>
                <a:endParaRPr lang="en-US" altLang="zh-CN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707" y="4964453"/>
                <a:ext cx="773241" cy="362555"/>
              </a:xfrm>
              <a:prstGeom prst="wedgeRoundRectCallout">
                <a:avLst>
                  <a:gd name="adj1" fmla="val -52435"/>
                  <a:gd name="adj2" fmla="val 187808"/>
                  <a:gd name="adj3" fmla="val 16667"/>
                </a:avLst>
              </a:prstGeom>
              <a:blipFill>
                <a:blip r:embed="rId5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标注 7"/>
              <p:cNvSpPr/>
              <p:nvPr/>
            </p:nvSpPr>
            <p:spPr>
              <a:xfrm>
                <a:off x="5370591" y="3675698"/>
                <a:ext cx="3107544" cy="1579527"/>
              </a:xfrm>
              <a:prstGeom prst="wedgeRoundRectCallout">
                <a:avLst>
                  <a:gd name="adj1" fmla="val 29143"/>
                  <a:gd name="adj2" fmla="val 88049"/>
                  <a:gd name="adj3" fmla="val 16667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型数据的表示范围是：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sup>
                    </m:sSup>
                    <m:r>
                      <a:rPr lang="en-US" altLang="zh-CN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sup>
                    </m:sSup>
                    <m:r>
                      <a:rPr lang="en-US" altLang="zh-CN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，由于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，故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的最大值为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圆角矩形标注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591" y="3675698"/>
                <a:ext cx="3107544" cy="1579527"/>
              </a:xfrm>
              <a:prstGeom prst="wedgeRoundRectCallout">
                <a:avLst>
                  <a:gd name="adj1" fmla="val 29143"/>
                  <a:gd name="adj2" fmla="val 88049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>
          <a:xfrm>
            <a:off x="5711083" y="4218473"/>
            <a:ext cx="2753037" cy="1007327"/>
          </a:xfrm>
          <a:prstGeom prst="wedgeRoundRectCallout">
            <a:avLst>
              <a:gd name="adj1" fmla="val 21487"/>
              <a:gd name="adj2" fmla="val 76819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均修改为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因为 若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n=0;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n-1= -1;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标注 8"/>
              <p:cNvSpPr/>
              <p:nvPr/>
            </p:nvSpPr>
            <p:spPr>
              <a:xfrm>
                <a:off x="1175960" y="4220845"/>
                <a:ext cx="3107543" cy="1252689"/>
              </a:xfrm>
              <a:prstGeom prst="wedgeRoundRectCallout">
                <a:avLst>
                  <a:gd name="adj1" fmla="val -28282"/>
                  <a:gd name="adj2" fmla="val 89084"/>
                  <a:gd name="adj3" fmla="val 16667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𝟑𝟐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位全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0xFFFFFFFF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），有符号数将其解释为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；（函数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的返回值为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型）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圆角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60" y="4220845"/>
                <a:ext cx="3107543" cy="1252689"/>
              </a:xfrm>
              <a:prstGeom prst="wedgeRoundRectCallout">
                <a:avLst>
                  <a:gd name="adj1" fmla="val -28282"/>
                  <a:gd name="adj2" fmla="val 89084"/>
                  <a:gd name="adj3" fmla="val 16667"/>
                </a:avLst>
              </a:prstGeom>
              <a:blipFill>
                <a:blip r:embed="rId7"/>
                <a:stretch>
                  <a:fillRect t="-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标注 1">
            <a:extLst>
              <a:ext uri="{FF2B5EF4-FFF2-40B4-BE49-F238E27FC236}">
                <a16:creationId xmlns:a16="http://schemas.microsoft.com/office/drawing/2014/main" id="{4A6555A8-EB8A-4096-A58E-F726B670828B}"/>
              </a:ext>
            </a:extLst>
          </p:cNvPr>
          <p:cNvSpPr/>
          <p:nvPr/>
        </p:nvSpPr>
        <p:spPr>
          <a:xfrm>
            <a:off x="5370591" y="4964495"/>
            <a:ext cx="1087298" cy="416068"/>
          </a:xfrm>
          <a:prstGeom prst="wedgeRoundRectCallout">
            <a:avLst>
              <a:gd name="adj1" fmla="val -23316"/>
              <a:gd name="adj2" fmla="val 82799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CN" altLang="en-US" dirty="0">
                <a:solidFill>
                  <a:srgbClr val="000000"/>
                </a:solidFill>
              </a:rPr>
              <a:t>死循环；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90185E31-538A-4352-963B-C0956EE38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83668"/>
            <a:ext cx="8035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循环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变量的</a:t>
            </a:r>
            <a:r>
              <a:rPr lang="zh-CN" altLang="en-US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溢出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对</a:t>
            </a:r>
            <a:r>
              <a:rPr lang="en-US" altLang="zh-CN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循环的影响</a:t>
            </a:r>
          </a:p>
        </p:txBody>
      </p:sp>
    </p:spTree>
    <p:extLst>
      <p:ext uri="{BB962C8B-B14F-4D97-AF65-F5344CB8AC3E}">
        <p14:creationId xmlns:p14="http://schemas.microsoft.com/office/powerpoint/2010/main" val="284857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7" grpId="0" animBg="1"/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6600"/>
                </a:solidFill>
                <a:latin typeface="宋体" panose="02010600030101010101" pitchFamily="2" charset="-122"/>
              </a:rPr>
              <a:t>不要很担心，也不要太担心</a:t>
            </a:r>
            <a:endParaRPr lang="en-US" altLang="zh-CN" dirty="0">
              <a:solidFill>
                <a:srgbClr val="006600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0" y="1135063"/>
            <a:ext cx="8089900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不必很担心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971550" lvl="1"/>
            <a:r>
              <a:rPr lang="zh-CN" altLang="en-US" sz="1800" dirty="0">
                <a:latin typeface="宋体" panose="02010600030101010101" pitchFamily="2" charset="-122"/>
              </a:rPr>
              <a:t>只是提醒</a:t>
            </a:r>
            <a:r>
              <a:rPr lang="zh-CN" altLang="en-US" sz="1800" dirty="0" smtClean="0">
                <a:latin typeface="宋体" panose="02010600030101010101" pitchFamily="2" charset="-122"/>
              </a:rPr>
              <a:t>你们编程时注意</a:t>
            </a:r>
            <a:r>
              <a:rPr lang="zh-CN" altLang="en-US" sz="1800" dirty="0">
                <a:latin typeface="宋体" panose="02010600030101010101" pitchFamily="2" charset="-122"/>
              </a:rPr>
              <a:t>，可能出现这种情况；</a:t>
            </a:r>
            <a:endParaRPr lang="en-US" altLang="zh-CN" sz="1800" dirty="0">
              <a:latin typeface="宋体" panose="02010600030101010101" pitchFamily="2" charset="-122"/>
            </a:endParaRPr>
          </a:p>
          <a:p>
            <a:pPr marL="971550" lvl="1"/>
            <a:r>
              <a:rPr lang="zh-CN" altLang="en-US" sz="1800" b="1" u="sng" dirty="0">
                <a:latin typeface="宋体" panose="02010600030101010101" pitchFamily="2" charset="-122"/>
              </a:rPr>
              <a:t>只有当</a:t>
            </a:r>
            <a:r>
              <a:rPr lang="zh-CN" altLang="en-US" sz="18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循环条件</a:t>
            </a:r>
            <a:r>
              <a:rPr lang="zh-CN" altLang="en-US" sz="1800" b="1" u="sng" dirty="0">
                <a:latin typeface="宋体" panose="02010600030101010101" pitchFamily="2" charset="-122"/>
              </a:rPr>
              <a:t>中出现</a:t>
            </a:r>
            <a:r>
              <a:rPr lang="zh-CN" altLang="en-US" sz="1800" b="1" u="sng" dirty="0">
                <a:solidFill>
                  <a:srgbClr val="0000CC"/>
                </a:solidFill>
                <a:latin typeface="宋体" panose="02010600030101010101" pitchFamily="2" charset="-122"/>
              </a:rPr>
              <a:t>循环变量表示范围的边界值</a:t>
            </a:r>
            <a:r>
              <a:rPr lang="zh-CN" altLang="en-US" sz="1800" b="1" u="sng" dirty="0">
                <a:latin typeface="宋体" panose="02010600030101010101" pitchFamily="2" charset="-122"/>
              </a:rPr>
              <a:t>时，才可能会出现</a:t>
            </a:r>
            <a:r>
              <a:rPr lang="zh-CN" altLang="en-US" sz="1800" b="1" u="sng" dirty="0" smtClean="0">
                <a:latin typeface="宋体" panose="02010600030101010101" pitchFamily="2" charset="-122"/>
              </a:rPr>
              <a:t>这种情况；</a:t>
            </a:r>
            <a:endParaRPr lang="en-US" altLang="zh-CN" sz="1800" b="1" u="sng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如：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无</a:t>
            </a:r>
            <a:r>
              <a:rPr lang="zh-CN" altLang="en-US" sz="2000" dirty="0">
                <a:latin typeface="宋体" panose="02010600030101010101" pitchFamily="2" charset="-122"/>
              </a:rPr>
              <a:t>符号数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for (</a:t>
            </a:r>
            <a:r>
              <a:rPr lang="en-US" altLang="zh-CN" sz="1800" dirty="0">
                <a:solidFill>
                  <a:srgbClr val="0000CC"/>
                </a:solidFill>
              </a:rPr>
              <a:t>unsigned char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/>
              <a:t>=9;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&gt;=1;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--)    //</a:t>
            </a:r>
            <a:r>
              <a:rPr lang="zh-CN" altLang="en-US" sz="1800" b="1" dirty="0">
                <a:solidFill>
                  <a:srgbClr val="C00000"/>
                </a:solidFill>
              </a:rPr>
              <a:t>当</a:t>
            </a:r>
            <a:r>
              <a:rPr lang="en-US" altLang="zh-CN" sz="1800" b="1" dirty="0" err="1">
                <a:solidFill>
                  <a:srgbClr val="C00000"/>
                </a:solidFill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</a:rPr>
              <a:t>=0</a:t>
            </a:r>
            <a:r>
              <a:rPr lang="zh-CN" altLang="en-US" sz="1800" b="1" dirty="0">
                <a:solidFill>
                  <a:srgbClr val="C00000"/>
                </a:solidFill>
              </a:rPr>
              <a:t>时，终止循环</a:t>
            </a:r>
            <a:r>
              <a:rPr lang="zh-CN" altLang="en-US" sz="1800" dirty="0">
                <a:latin typeface="宋体" panose="02010600030101010101" pitchFamily="2" charset="-122"/>
              </a:rPr>
              <a:t>，循环</a:t>
            </a:r>
            <a:r>
              <a:rPr lang="en-US" altLang="zh-CN" sz="1800" dirty="0">
                <a:latin typeface="宋体" panose="02010600030101010101" pitchFamily="2" charset="-122"/>
              </a:rPr>
              <a:t>9</a:t>
            </a:r>
            <a:r>
              <a:rPr lang="zh-CN" altLang="en-US" sz="1800" dirty="0">
                <a:latin typeface="宋体" panose="02010600030101010101" pitchFamily="2" charset="-122"/>
              </a:rPr>
              <a:t>次</a:t>
            </a:r>
            <a:r>
              <a:rPr lang="en-US" altLang="zh-CN" sz="1800" dirty="0">
                <a:latin typeface="宋体" panose="02010600030101010101" pitchFamily="2" charset="-122"/>
              </a:rPr>
              <a:t/>
            </a:r>
            <a:br>
              <a:rPr lang="en-US" altLang="zh-CN" sz="1800" dirty="0">
                <a:latin typeface="宋体" panose="02010600030101010101" pitchFamily="2" charset="-122"/>
              </a:rPr>
            </a:br>
            <a:r>
              <a:rPr lang="en-US" altLang="zh-CN" sz="1800" dirty="0"/>
              <a:t>{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        do something;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有</a:t>
            </a:r>
            <a:r>
              <a:rPr lang="zh-CN" altLang="en-US" sz="2000" dirty="0">
                <a:latin typeface="宋体" panose="02010600030101010101" pitchFamily="2" charset="-122"/>
              </a:rPr>
              <a:t>符号数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  for(</a:t>
            </a:r>
            <a:r>
              <a:rPr lang="en-US" altLang="zh-CN" sz="1800" dirty="0">
                <a:solidFill>
                  <a:srgbClr val="0000CC"/>
                </a:solidFill>
              </a:rPr>
              <a:t>short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&lt;=200 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++ </a:t>
            </a:r>
            <a:r>
              <a:rPr lang="en-US" altLang="zh-CN" sz="1800" dirty="0"/>
              <a:t>)   //</a:t>
            </a:r>
            <a:r>
              <a:rPr lang="zh-CN" altLang="en-US" sz="1800" b="1" dirty="0">
                <a:solidFill>
                  <a:srgbClr val="C00000"/>
                </a:solidFill>
              </a:rPr>
              <a:t>当</a:t>
            </a:r>
            <a:r>
              <a:rPr lang="en-US" altLang="zh-CN" sz="1800" b="1" dirty="0" err="1">
                <a:solidFill>
                  <a:srgbClr val="C00000"/>
                </a:solidFill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</a:rPr>
              <a:t>=201</a:t>
            </a:r>
            <a:r>
              <a:rPr lang="zh-CN" altLang="en-US" sz="1800" b="1" dirty="0">
                <a:solidFill>
                  <a:srgbClr val="C00000"/>
                </a:solidFill>
              </a:rPr>
              <a:t>时，终止循环</a:t>
            </a:r>
            <a:r>
              <a:rPr lang="zh-CN" altLang="en-US" sz="1800" dirty="0">
                <a:latin typeface="宋体" panose="02010600030101010101" pitchFamily="2" charset="-122"/>
              </a:rPr>
              <a:t>，循环</a:t>
            </a:r>
            <a:r>
              <a:rPr lang="en-US" altLang="zh-CN" sz="1800" dirty="0">
                <a:latin typeface="宋体" panose="02010600030101010101" pitchFamily="2" charset="-122"/>
              </a:rPr>
              <a:t>200</a:t>
            </a:r>
            <a:r>
              <a:rPr lang="zh-CN" altLang="en-US" sz="1800" dirty="0">
                <a:latin typeface="宋体" panose="02010600030101010101" pitchFamily="2" charset="-122"/>
              </a:rPr>
              <a:t>次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285750" lvl="1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5957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 </a:t>
            </a:r>
            <a:r>
              <a:rPr lang="en-US" altLang="zh-CN" sz="2000" dirty="0"/>
              <a:t>break</a:t>
            </a:r>
            <a:r>
              <a:rPr lang="zh-CN" altLang="en-US" sz="2000" dirty="0"/>
              <a:t>与</a:t>
            </a:r>
            <a:r>
              <a:rPr lang="en-US" altLang="zh-CN" sz="2000" dirty="0"/>
              <a:t>continue</a:t>
            </a: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</a:rPr>
              <a:t>一般与条件语句一起使用控制循环体的执行；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break</a:t>
            </a:r>
            <a:r>
              <a:rPr lang="en-US" altLang="zh-CN" sz="1800" dirty="0"/>
              <a:t>: </a:t>
            </a:r>
            <a:r>
              <a:rPr lang="zh-CN" altLang="en-US" sz="1800" dirty="0"/>
              <a:t>结束（退出）</a:t>
            </a:r>
            <a:r>
              <a:rPr lang="zh-CN" altLang="en-US" sz="1800" b="1" dirty="0">
                <a:solidFill>
                  <a:srgbClr val="7030A0"/>
                </a:solidFill>
              </a:rPr>
              <a:t>当前</a:t>
            </a:r>
            <a:r>
              <a:rPr lang="zh-CN" altLang="en-US" sz="1800" dirty="0"/>
              <a:t>循环；</a:t>
            </a:r>
            <a:endParaRPr lang="en-US" altLang="zh-CN" sz="1800" dirty="0"/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continue</a:t>
            </a:r>
            <a:r>
              <a:rPr lang="zh-CN" altLang="en-US" sz="1800" dirty="0"/>
              <a:t>：进入</a:t>
            </a:r>
            <a:r>
              <a:rPr lang="zh-CN" altLang="en-US" sz="1800" b="1" dirty="0">
                <a:solidFill>
                  <a:srgbClr val="C00000"/>
                </a:solidFill>
              </a:rPr>
              <a:t>下一轮循环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7030A0"/>
                </a:solidFill>
              </a:rPr>
              <a:t>不执行循环体中</a:t>
            </a:r>
            <a:r>
              <a:rPr lang="en-US" altLang="zh-CN" sz="1800" dirty="0">
                <a:solidFill>
                  <a:srgbClr val="7030A0"/>
                </a:solidFill>
              </a:rPr>
              <a:t>continue</a:t>
            </a:r>
            <a:r>
              <a:rPr lang="zh-CN" altLang="en-US" sz="1800" dirty="0">
                <a:solidFill>
                  <a:srgbClr val="7030A0"/>
                </a:solidFill>
              </a:rPr>
              <a:t>后的语句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006600"/>
                </a:solidFill>
              </a:rPr>
              <a:t>下一轮循环</a:t>
            </a:r>
            <a:r>
              <a:rPr lang="zh-CN" altLang="en-US" sz="1600" dirty="0"/>
              <a:t>：循环变量增量，然后与循环条件</a:t>
            </a:r>
            <a:r>
              <a:rPr lang="zh-CN" altLang="en-US" sz="1600" dirty="0" smtClean="0"/>
              <a:t>比较；</a:t>
            </a:r>
            <a:endParaRPr lang="en-US" altLang="zh-CN" sz="1600" dirty="0"/>
          </a:p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2000" b="1" dirty="0" err="1" smtClean="0"/>
              <a:t>goto</a:t>
            </a:r>
            <a:endParaRPr lang="en-US" altLang="zh-CN" sz="2000" b="1" dirty="0"/>
          </a:p>
          <a:p>
            <a:pPr marL="685800" lvl="2" indent="0">
              <a:buNone/>
            </a:pPr>
            <a:r>
              <a:rPr lang="en-US" altLang="zh-CN" sz="1800" b="1" dirty="0" err="1"/>
              <a:t>goto</a:t>
            </a:r>
            <a:r>
              <a:rPr lang="en-US" altLang="zh-CN" sz="1800" b="1" dirty="0"/>
              <a:t>  </a:t>
            </a:r>
            <a:r>
              <a:rPr lang="en-US" altLang="zh-CN" sz="1800" b="1" dirty="0">
                <a:solidFill>
                  <a:srgbClr val="7030A0"/>
                </a:solidFill>
              </a:rPr>
              <a:t>L</a:t>
            </a:r>
            <a:r>
              <a:rPr lang="zh-CN" altLang="en-US" sz="1800" dirty="0"/>
              <a:t>；  </a:t>
            </a:r>
            <a:r>
              <a:rPr lang="en-US" altLang="zh-CN" sz="1800" dirty="0">
                <a:solidFill>
                  <a:srgbClr val="0000CC"/>
                </a:solidFill>
              </a:rPr>
              <a:t>//L</a:t>
            </a:r>
            <a:r>
              <a:rPr lang="zh-CN" altLang="en-US" sz="1800" dirty="0">
                <a:solidFill>
                  <a:srgbClr val="0000CC"/>
                </a:solidFill>
              </a:rPr>
              <a:t>称为</a:t>
            </a:r>
            <a:r>
              <a:rPr lang="en-US" altLang="zh-CN" sz="1800" dirty="0" err="1">
                <a:solidFill>
                  <a:srgbClr val="0000CC"/>
                </a:solidFill>
              </a:rPr>
              <a:t>lable</a:t>
            </a:r>
            <a:r>
              <a:rPr lang="zh-CN" altLang="en-US" sz="1800" dirty="0">
                <a:solidFill>
                  <a:srgbClr val="0000CC"/>
                </a:solidFill>
              </a:rPr>
              <a:t>，标号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685800" lvl="2" indent="0">
              <a:buNone/>
            </a:pPr>
            <a:r>
              <a:rPr lang="en-US" altLang="zh-CN" sz="1600" dirty="0"/>
              <a:t>      //</a:t>
            </a:r>
            <a:r>
              <a:rPr lang="zh-CN" altLang="en-US" sz="1600" dirty="0"/>
              <a:t>一段代码</a:t>
            </a:r>
            <a:endParaRPr lang="en-US" altLang="zh-CN" sz="1600" dirty="0"/>
          </a:p>
          <a:p>
            <a:pPr marL="685800" lvl="2" indent="0">
              <a:buNone/>
            </a:pPr>
            <a:r>
              <a:rPr lang="en-US" altLang="zh-CN" sz="1600" dirty="0"/>
              <a:t>    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注：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该</a:t>
            </a:r>
            <a:r>
              <a:rPr lang="zh-CN" altLang="en-US" sz="1600" b="1" dirty="0">
                <a:solidFill>
                  <a:srgbClr val="C00000"/>
                </a:solidFill>
              </a:rPr>
              <a:t>段代码中不允许有变量声明或定义的语句出现；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685800" lvl="2" indent="0">
              <a:buNone/>
            </a:pPr>
            <a:r>
              <a:rPr lang="en-US" altLang="zh-CN" sz="1600" dirty="0"/>
              <a:t>      // </a:t>
            </a:r>
            <a:r>
              <a:rPr lang="zh-CN" altLang="en-US" sz="1600" dirty="0">
                <a:solidFill>
                  <a:srgbClr val="0000CC"/>
                </a:solidFill>
              </a:rPr>
              <a:t>如：</a:t>
            </a:r>
            <a:r>
              <a:rPr lang="en-US" altLang="zh-CN" sz="1600" dirty="0" err="1">
                <a:solidFill>
                  <a:srgbClr val="0000CC"/>
                </a:solidFill>
              </a:rPr>
              <a:t>int</a:t>
            </a:r>
            <a:r>
              <a:rPr lang="en-US" altLang="zh-CN" sz="1600" dirty="0">
                <a:solidFill>
                  <a:srgbClr val="0000CC"/>
                </a:solidFill>
              </a:rPr>
              <a:t> a=3;  </a:t>
            </a:r>
            <a:r>
              <a:rPr lang="en-US" altLang="zh-CN" sz="1600" dirty="0"/>
              <a:t>//</a:t>
            </a:r>
            <a:r>
              <a:rPr lang="zh-CN" altLang="en-US" sz="1600" dirty="0"/>
              <a:t>该语句有可能没有被执行，如果后面访问</a:t>
            </a:r>
            <a:r>
              <a:rPr lang="en-US" altLang="zh-CN" sz="1600" dirty="0"/>
              <a:t>a</a:t>
            </a:r>
            <a:r>
              <a:rPr lang="zh-CN" altLang="en-US" sz="1600" dirty="0"/>
              <a:t>，则</a:t>
            </a:r>
            <a:r>
              <a:rPr lang="en-US" altLang="zh-CN" sz="1600" dirty="0"/>
              <a:t>a</a:t>
            </a:r>
            <a:r>
              <a:rPr lang="zh-CN" altLang="en-US" sz="1600" dirty="0"/>
              <a:t>无定义</a:t>
            </a:r>
            <a:endParaRPr lang="en-US" altLang="zh-CN" sz="1600" dirty="0"/>
          </a:p>
          <a:p>
            <a:pPr marL="685800" lvl="2" indent="0">
              <a:buNone/>
            </a:pPr>
            <a:r>
              <a:rPr lang="en-US" altLang="zh-CN" sz="1800" b="1" dirty="0">
                <a:solidFill>
                  <a:srgbClr val="7030A0"/>
                </a:solidFill>
              </a:rPr>
              <a:t>L:</a:t>
            </a:r>
          </a:p>
          <a:p>
            <a:pPr marL="685800" lvl="2" indent="0">
              <a:buNone/>
            </a:pPr>
            <a:r>
              <a:rPr lang="en-US" altLang="zh-CN" sz="1600" dirty="0"/>
              <a:t>  //</a:t>
            </a:r>
            <a:r>
              <a:rPr lang="en-US" altLang="zh-CN" sz="1600" b="1" dirty="0">
                <a:solidFill>
                  <a:srgbClr val="C00000"/>
                </a:solidFill>
              </a:rPr>
              <a:t>L</a:t>
            </a:r>
            <a:r>
              <a:rPr lang="zh-CN" altLang="en-US" sz="1600" b="1" dirty="0">
                <a:solidFill>
                  <a:srgbClr val="C00000"/>
                </a:solidFill>
              </a:rPr>
              <a:t>后面不允许没有语句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685800" lvl="2" indent="0">
              <a:buNone/>
            </a:pPr>
            <a:r>
              <a:rPr lang="en-US" altLang="zh-CN" sz="1600" dirty="0"/>
              <a:t>  //</a:t>
            </a:r>
            <a:r>
              <a:rPr lang="en-US" altLang="zh-CN" sz="1600" b="1" dirty="0">
                <a:solidFill>
                  <a:srgbClr val="006600"/>
                </a:solidFill>
              </a:rPr>
              <a:t>L</a:t>
            </a:r>
            <a:r>
              <a:rPr lang="zh-CN" altLang="en-US" sz="1600" b="1" dirty="0">
                <a:solidFill>
                  <a:srgbClr val="006600"/>
                </a:solidFill>
              </a:rPr>
              <a:t>之后是条空语句也可以</a:t>
            </a:r>
            <a:r>
              <a:rPr lang="zh-CN" altLang="en-US" sz="1600" dirty="0"/>
              <a:t>；如</a:t>
            </a:r>
            <a:r>
              <a:rPr lang="en-US" altLang="zh-CN" sz="1600" b="1" dirty="0">
                <a:solidFill>
                  <a:srgbClr val="006600"/>
                </a:solidFill>
              </a:rPr>
              <a:t>L: </a:t>
            </a:r>
            <a:r>
              <a:rPr lang="en-US" altLang="zh-CN" sz="1600" b="1" dirty="0" smtClean="0">
                <a:solidFill>
                  <a:srgbClr val="006600"/>
                </a:solidFill>
              </a:rPr>
              <a:t>;</a:t>
            </a:r>
          </a:p>
          <a:p>
            <a:pPr marL="17145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00"/>
                </a:solidFill>
              </a:rPr>
              <a:t>注：</a:t>
            </a:r>
            <a:r>
              <a:rPr lang="zh-CN" altLang="en-US" sz="2000" b="1" dirty="0" smtClean="0">
                <a:solidFill>
                  <a:srgbClr val="0303DF"/>
                </a:solidFill>
              </a:rPr>
              <a:t>尽量</a:t>
            </a:r>
            <a:r>
              <a:rPr lang="zh-CN" altLang="en-US" sz="2000" b="1" dirty="0">
                <a:solidFill>
                  <a:srgbClr val="0303DF"/>
                </a:solidFill>
              </a:rPr>
              <a:t>不要</a:t>
            </a:r>
            <a:r>
              <a:rPr lang="zh-CN" altLang="en-US" sz="2000" b="1" dirty="0" smtClean="0">
                <a:solidFill>
                  <a:srgbClr val="0303DF"/>
                </a:solidFill>
              </a:rPr>
              <a:t>使用</a:t>
            </a:r>
            <a:r>
              <a:rPr lang="en-US" altLang="zh-CN" sz="2000" b="1" dirty="0" err="1" smtClean="0">
                <a:solidFill>
                  <a:srgbClr val="0303DF"/>
                </a:solidFill>
              </a:rPr>
              <a:t>goto</a:t>
            </a:r>
            <a:r>
              <a:rPr lang="zh-CN" altLang="en-US" sz="2000" b="1" dirty="0" smtClean="0">
                <a:solidFill>
                  <a:srgbClr val="0303DF"/>
                </a:solidFill>
              </a:rPr>
              <a:t>语句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，破坏了程序的结构化、局部性，对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cache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和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虚拟存储器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的性能都有不良的影响</a:t>
            </a:r>
            <a:endParaRPr lang="en-US" altLang="zh-CN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break</a:t>
            </a:r>
            <a:r>
              <a:rPr lang="zh-CN" altLang="en-US" sz="2000" dirty="0" smtClean="0"/>
              <a:t>例</a:t>
            </a:r>
            <a:endParaRPr lang="en-US" altLang="zh-CN" sz="20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 smtClean="0"/>
              <a:t>&lt;=99;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+=2)        //for (A;B;C)</a:t>
            </a:r>
          </a:p>
          <a:p>
            <a:pPr marL="285750" lvl="1" indent="0">
              <a:buNone/>
            </a:pPr>
            <a:r>
              <a:rPr lang="en-US" altLang="zh-CN" sz="1800" dirty="0"/>
              <a:t>{                                              D;</a:t>
            </a:r>
          </a:p>
          <a:p>
            <a:pPr marL="285750" lvl="1" indent="0">
              <a:buNone/>
            </a:pPr>
            <a:r>
              <a:rPr lang="en-US" altLang="zh-CN" sz="1800" dirty="0"/>
              <a:t>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</a:t>
            </a:r>
          </a:p>
          <a:p>
            <a:pPr marL="285750" lvl="1" indent="0"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     </a:t>
            </a:r>
            <a:r>
              <a:rPr lang="en-US" altLang="zh-CN" sz="1800" dirty="0" smtClean="0">
                <a:solidFill>
                  <a:srgbClr val="0000CC"/>
                </a:solidFill>
              </a:rPr>
              <a:t>break;   //</a:t>
            </a:r>
            <a:r>
              <a:rPr lang="zh-CN" altLang="en-US" sz="1800" dirty="0" smtClean="0">
                <a:solidFill>
                  <a:srgbClr val="0000CC"/>
                </a:solidFill>
              </a:rPr>
              <a:t>退出循环。</a:t>
            </a:r>
            <a:r>
              <a:rPr lang="zh-CN" altLang="en-US" sz="1800" dirty="0"/>
              <a:t>该例中，</a:t>
            </a:r>
            <a:r>
              <a:rPr lang="en-US" altLang="zh-CN" sz="1800" dirty="0"/>
              <a:t> </a:t>
            </a:r>
            <a:r>
              <a:rPr lang="zh-CN" altLang="en-US" sz="1800" dirty="0" smtClean="0"/>
              <a:t>语句</a:t>
            </a:r>
            <a:r>
              <a:rPr lang="en-US" altLang="zh-CN" sz="1800" dirty="0" err="1" smtClean="0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只执行了一次。</a:t>
            </a:r>
            <a:r>
              <a:rPr lang="en-US" altLang="zh-CN" sz="1800" dirty="0" smtClean="0"/>
              <a:t> </a:t>
            </a:r>
            <a:endParaRPr lang="en-US" altLang="zh-CN" sz="1800" dirty="0" smtClean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en-US" altLang="zh-CN" sz="1800" b="1" dirty="0" smtClean="0">
                <a:solidFill>
                  <a:srgbClr val="7030A0"/>
                </a:solidFill>
              </a:rPr>
              <a:t>      </a:t>
            </a:r>
            <a:r>
              <a:rPr lang="en-US" altLang="zh-CN" sz="1800" b="1" dirty="0" err="1">
                <a:solidFill>
                  <a:srgbClr val="7030A0"/>
                </a:solidFill>
              </a:rPr>
              <a:t>i</a:t>
            </a:r>
            <a:r>
              <a:rPr lang="en-US" altLang="zh-CN" sz="1800" b="1" dirty="0">
                <a:solidFill>
                  <a:srgbClr val="7030A0"/>
                </a:solidFill>
              </a:rPr>
              <a:t>=i+5;   </a:t>
            </a:r>
            <a:r>
              <a:rPr lang="en-US" altLang="zh-CN" sz="1800" dirty="0"/>
              <a:t>//</a:t>
            </a:r>
            <a:r>
              <a:rPr lang="en-US" altLang="zh-CN" sz="1800" b="1" u="sng" dirty="0">
                <a:solidFill>
                  <a:srgbClr val="C00000"/>
                </a:solidFill>
              </a:rPr>
              <a:t>unreachable</a:t>
            </a:r>
          </a:p>
          <a:p>
            <a:pPr marL="285750" lvl="1" indent="0">
              <a:buNone/>
            </a:pPr>
            <a:r>
              <a:rPr lang="en-US" altLang="zh-CN" sz="1800" dirty="0"/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一般</a:t>
            </a:r>
            <a:r>
              <a:rPr lang="en-US" altLang="zh-CN" sz="2000" dirty="0" smtClean="0">
                <a:solidFill>
                  <a:srgbClr val="0000CC"/>
                </a:solidFill>
              </a:rPr>
              <a:t>break</a:t>
            </a:r>
            <a:r>
              <a:rPr lang="zh-CN" altLang="en-US" sz="2000" dirty="0" smtClean="0"/>
              <a:t>语句与条件语句</a:t>
            </a:r>
            <a:r>
              <a:rPr lang="en-US" altLang="zh-CN" sz="2000" dirty="0" smtClean="0">
                <a:solidFill>
                  <a:srgbClr val="0000CC"/>
                </a:solidFill>
              </a:rPr>
              <a:t>if()</a:t>
            </a:r>
            <a:r>
              <a:rPr lang="zh-CN" altLang="en-US" sz="2000" dirty="0" smtClean="0">
                <a:solidFill>
                  <a:srgbClr val="0000CC"/>
                </a:solidFill>
              </a:rPr>
              <a:t>语句</a:t>
            </a:r>
            <a:r>
              <a:rPr lang="zh-CN" altLang="en-US" sz="2000" dirty="0" smtClean="0"/>
              <a:t>结合使用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当满足某个条件时，退出循环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77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continue</a:t>
            </a:r>
            <a:r>
              <a:rPr lang="zh-CN" altLang="en-US" sz="2000" dirty="0"/>
              <a:t>例</a:t>
            </a:r>
            <a:endParaRPr lang="en-US" altLang="zh-CN" sz="20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 smtClean="0"/>
              <a:t>&lt;=99;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+=2)        //for (A;B;C)</a:t>
            </a:r>
          </a:p>
          <a:p>
            <a:pPr marL="285750" lvl="1" indent="0">
              <a:buNone/>
            </a:pPr>
            <a:r>
              <a:rPr lang="en-US" altLang="zh-CN" sz="1800" dirty="0"/>
              <a:t>{                                              D;</a:t>
            </a:r>
          </a:p>
          <a:p>
            <a:pPr marL="285750" lvl="1" indent="0">
              <a:buNone/>
            </a:pPr>
            <a:r>
              <a:rPr lang="en-US" altLang="zh-CN" sz="1800" dirty="0"/>
              <a:t>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//</a:t>
            </a:r>
            <a:r>
              <a:rPr lang="zh-CN" altLang="en-US" sz="1800" dirty="0"/>
              <a:t>输出：</a:t>
            </a:r>
            <a:r>
              <a:rPr lang="en-US" altLang="zh-CN" sz="1800" dirty="0"/>
              <a:t>1 3 5 7 9 11 13 …. 99</a:t>
            </a:r>
          </a:p>
          <a:p>
            <a:pPr marL="285750" lvl="1" indent="0"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     continue;   //</a:t>
            </a:r>
            <a:r>
              <a:rPr lang="zh-CN" altLang="en-US" sz="1800" dirty="0">
                <a:solidFill>
                  <a:srgbClr val="0000CC"/>
                </a:solidFill>
              </a:rPr>
              <a:t>进入下一轮循环：</a:t>
            </a:r>
            <a:r>
              <a:rPr lang="en-US" altLang="zh-CN" sz="1800" dirty="0">
                <a:solidFill>
                  <a:srgbClr val="0000CC"/>
                </a:solidFill>
              </a:rPr>
              <a:t>i+2</a:t>
            </a:r>
            <a:r>
              <a:rPr lang="zh-CN" altLang="en-US" sz="1800" dirty="0">
                <a:solidFill>
                  <a:srgbClr val="0000CC"/>
                </a:solidFill>
              </a:rPr>
              <a:t>、测试条件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&lt;100</a:t>
            </a:r>
            <a:r>
              <a:rPr lang="zh-CN" altLang="en-US" sz="1800" dirty="0"/>
              <a:t>是否成立、</a:t>
            </a:r>
            <a:r>
              <a:rPr lang="en-US" altLang="zh-CN" sz="1800" dirty="0"/>
              <a:t>…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7030A0"/>
                </a:solidFill>
              </a:rPr>
              <a:t>      </a:t>
            </a:r>
            <a:r>
              <a:rPr lang="en-US" altLang="zh-CN" sz="1800" b="1" dirty="0" err="1">
                <a:solidFill>
                  <a:srgbClr val="7030A0"/>
                </a:solidFill>
              </a:rPr>
              <a:t>i</a:t>
            </a:r>
            <a:r>
              <a:rPr lang="en-US" altLang="zh-CN" sz="1800" b="1" dirty="0">
                <a:solidFill>
                  <a:srgbClr val="7030A0"/>
                </a:solidFill>
              </a:rPr>
              <a:t>=i+5;   </a:t>
            </a:r>
            <a:r>
              <a:rPr lang="en-US" altLang="zh-CN" sz="1800" dirty="0"/>
              <a:t>//</a:t>
            </a:r>
            <a:r>
              <a:rPr lang="en-US" altLang="zh-CN" sz="1800" b="1" u="sng" dirty="0">
                <a:solidFill>
                  <a:srgbClr val="C00000"/>
                </a:solidFill>
              </a:rPr>
              <a:t>unreachable</a:t>
            </a:r>
          </a:p>
          <a:p>
            <a:pPr marL="285750" lvl="1" indent="0">
              <a:buNone/>
            </a:pPr>
            <a:r>
              <a:rPr lang="en-US" altLang="zh-CN" sz="1800" dirty="0"/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一般</a:t>
            </a:r>
            <a:r>
              <a:rPr lang="en-US" altLang="zh-CN" sz="2000" dirty="0" smtClean="0">
                <a:solidFill>
                  <a:srgbClr val="0000CC"/>
                </a:solidFill>
              </a:rPr>
              <a:t>continue</a:t>
            </a:r>
            <a:r>
              <a:rPr lang="zh-CN" altLang="en-US" sz="2000" dirty="0" smtClean="0"/>
              <a:t>语句</a:t>
            </a:r>
            <a:r>
              <a:rPr lang="zh-CN" altLang="en-US" sz="2000" dirty="0"/>
              <a:t>与条件语句</a:t>
            </a:r>
            <a:r>
              <a:rPr lang="en-US" altLang="zh-CN" sz="2000" dirty="0">
                <a:solidFill>
                  <a:srgbClr val="0000CC"/>
                </a:solidFill>
              </a:rPr>
              <a:t>if</a:t>
            </a:r>
            <a:r>
              <a:rPr lang="en-US" altLang="zh-CN" sz="2000" dirty="0" smtClean="0">
                <a:solidFill>
                  <a:srgbClr val="0000CC"/>
                </a:solidFill>
              </a:rPr>
              <a:t>()</a:t>
            </a:r>
            <a:r>
              <a:rPr lang="zh-CN" altLang="en-US" sz="2000" dirty="0" smtClean="0">
                <a:solidFill>
                  <a:srgbClr val="0000CC"/>
                </a:solidFill>
              </a:rPr>
              <a:t>语句</a:t>
            </a:r>
            <a:r>
              <a:rPr lang="zh-CN" altLang="en-US" sz="2000" dirty="0" smtClean="0"/>
              <a:t>结合</a:t>
            </a:r>
            <a:r>
              <a:rPr lang="zh-CN" altLang="en-US" sz="2000" dirty="0"/>
              <a:t>使用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当满足某个条件时</a:t>
            </a:r>
            <a:r>
              <a:rPr lang="zh-CN" altLang="en-US" sz="1800" dirty="0" smtClean="0"/>
              <a:t>，进入下一轮循环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4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000CC"/>
                </a:solidFill>
              </a:rPr>
              <a:t>注意</a:t>
            </a:r>
            <a:r>
              <a:rPr lang="en-US" altLang="zh-CN" b="1" dirty="0" err="1">
                <a:solidFill>
                  <a:srgbClr val="0000CC"/>
                </a:solidFill>
              </a:rPr>
              <a:t>goto</a:t>
            </a:r>
            <a:r>
              <a:rPr lang="zh-CN" altLang="en-US" b="1" dirty="0">
                <a:solidFill>
                  <a:srgbClr val="0000CC"/>
                </a:solidFill>
              </a:rPr>
              <a:t>语句在循环结构中的使用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006600"/>
                </a:solidFill>
              </a:rPr>
              <a:t>一般与条件语句一起使用控制循环体的执行</a:t>
            </a:r>
            <a:r>
              <a:rPr lang="en-US" altLang="zh-CN" b="1" dirty="0">
                <a:solidFill>
                  <a:srgbClr val="006600"/>
                </a:solidFill>
              </a:rPr>
              <a:t>;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 err="1"/>
              <a:t>goto</a:t>
            </a:r>
            <a:r>
              <a:rPr lang="zh-CN" altLang="en-US" dirty="0"/>
              <a:t>语句可以改变程序的执行顺序；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在循环语句中使用</a:t>
            </a:r>
            <a:r>
              <a:rPr lang="en-US" altLang="zh-CN" dirty="0" err="1"/>
              <a:t>goto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 smtClean="0">
                <a:solidFill>
                  <a:srgbClr val="0000CC"/>
                </a:solidFill>
              </a:rPr>
              <a:t>可以</a:t>
            </a:r>
            <a:r>
              <a:rPr lang="zh-CN" altLang="en-US" sz="1800" b="1" dirty="0">
                <a:solidFill>
                  <a:srgbClr val="0000CC"/>
                </a:solidFill>
              </a:rPr>
              <a:t>从当前循环体内转到当前</a:t>
            </a:r>
            <a:r>
              <a:rPr lang="zh-CN" altLang="en-US" sz="1800" b="1" u="sng" dirty="0">
                <a:solidFill>
                  <a:srgbClr val="C00000"/>
                </a:solidFill>
              </a:rPr>
              <a:t>循环体外</a:t>
            </a:r>
            <a:r>
              <a:rPr lang="zh-CN" altLang="en-US" sz="1800" dirty="0">
                <a:solidFill>
                  <a:srgbClr val="0000CC"/>
                </a:solidFill>
              </a:rPr>
              <a:t>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u="sng" dirty="0">
                <a:solidFill>
                  <a:srgbClr val="C00000"/>
                </a:solidFill>
              </a:rPr>
              <a:t>但不能从</a:t>
            </a:r>
            <a:r>
              <a:rPr lang="zh-CN" altLang="en-US" sz="1800" b="1" u="sng" dirty="0" smtClean="0">
                <a:solidFill>
                  <a:srgbClr val="C00000"/>
                </a:solidFill>
              </a:rPr>
              <a:t>循环体</a:t>
            </a:r>
            <a:r>
              <a:rPr lang="zh-CN" altLang="en-US" sz="1800" b="1" u="sng" dirty="0" smtClean="0">
                <a:solidFill>
                  <a:srgbClr val="002060"/>
                </a:solidFill>
              </a:rPr>
              <a:t>外</a:t>
            </a:r>
            <a:r>
              <a:rPr lang="zh-CN" altLang="en-US" sz="1800" b="1" u="sng" dirty="0" smtClean="0">
                <a:solidFill>
                  <a:srgbClr val="C00000"/>
                </a:solidFill>
              </a:rPr>
              <a:t>转</a:t>
            </a:r>
            <a:r>
              <a:rPr lang="zh-CN" altLang="en-US" sz="1800" b="1" u="sng" dirty="0">
                <a:solidFill>
                  <a:srgbClr val="C00000"/>
                </a:solidFill>
              </a:rPr>
              <a:t>到循环体</a:t>
            </a:r>
            <a:r>
              <a:rPr lang="zh-CN" altLang="en-US" sz="1800" b="1" u="sng" dirty="0">
                <a:solidFill>
                  <a:srgbClr val="002060"/>
                </a:solidFill>
              </a:rPr>
              <a:t>内</a:t>
            </a:r>
            <a:r>
              <a:rPr lang="zh-CN" altLang="en-US" sz="1800" dirty="0" smtClean="0"/>
              <a:t>；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尽量少使用，破坏程序的</a:t>
            </a:r>
            <a:r>
              <a:rPr lang="zh-CN" altLang="en-US" dirty="0" smtClean="0"/>
              <a:t>结构化、局部性；</a:t>
            </a:r>
            <a:endParaRPr lang="en-US" altLang="zh-CN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对</a:t>
            </a:r>
            <a:r>
              <a:rPr lang="en-US" altLang="zh-CN" dirty="0">
                <a:solidFill>
                  <a:srgbClr val="7030A0"/>
                </a:solidFill>
              </a:rPr>
              <a:t>cache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7030A0"/>
                </a:solidFill>
              </a:rPr>
              <a:t>虚拟存储器</a:t>
            </a:r>
            <a:r>
              <a:rPr lang="zh-CN" altLang="en-US" dirty="0"/>
              <a:t>的性能都有不良的影响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dirty="0"/>
          </a:p>
          <a:p>
            <a:pPr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3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循环中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C00000"/>
                </a:solidFill>
              </a:rPr>
              <a:t>逗号</a:t>
            </a:r>
            <a:r>
              <a:rPr lang="zh-CN" altLang="en-US" dirty="0"/>
              <a:t>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</a:rPr>
              <a:t>逗号表达式：</a:t>
            </a:r>
            <a:r>
              <a:rPr lang="zh-CN" altLang="en-US" sz="2000" dirty="0">
                <a:solidFill>
                  <a:srgbClr val="000000"/>
                </a:solidFill>
              </a:rPr>
              <a:t>下述两条语句是合法的</a:t>
            </a:r>
            <a:r>
              <a:rPr lang="en-US" altLang="zh-CN" sz="2000" dirty="0">
                <a:solidFill>
                  <a:srgbClr val="000000"/>
                </a:solidFill>
              </a:rPr>
              <a:t>C</a:t>
            </a:r>
            <a:r>
              <a:rPr lang="zh-CN" altLang="en-US" sz="2000" dirty="0">
                <a:solidFill>
                  <a:srgbClr val="000000"/>
                </a:solidFill>
              </a:rPr>
              <a:t>语句；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/>
            <a:r>
              <a:rPr lang="en-US" altLang="zh-CN" sz="1800" dirty="0" err="1">
                <a:solidFill>
                  <a:srgbClr val="0303DF"/>
                </a:solidFill>
              </a:rPr>
              <a:t>i</a:t>
            </a:r>
            <a:r>
              <a:rPr lang="en-US" altLang="zh-CN" sz="1800" dirty="0">
                <a:solidFill>
                  <a:srgbClr val="0303DF"/>
                </a:solidFill>
              </a:rPr>
              <a:t>=0, j=100;    //</a:t>
            </a:r>
            <a:r>
              <a:rPr lang="zh-CN" altLang="en-US" sz="1800" dirty="0">
                <a:solidFill>
                  <a:srgbClr val="0303DF"/>
                </a:solidFill>
              </a:rPr>
              <a:t>执行顺序：</a:t>
            </a:r>
            <a:r>
              <a:rPr lang="zh-CN" altLang="en-US" sz="1800" b="1" dirty="0">
                <a:solidFill>
                  <a:srgbClr val="C00000"/>
                </a:solidFill>
              </a:rPr>
              <a:t>从左</a:t>
            </a:r>
            <a:r>
              <a:rPr lang="en-US" altLang="zh-CN" sz="1800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b="1" dirty="0">
                <a:solidFill>
                  <a:srgbClr val="C00000"/>
                </a:solidFill>
              </a:rPr>
              <a:t>右顺序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执行，相当于：</a:t>
            </a:r>
            <a:r>
              <a:rPr lang="en-US" altLang="zh-CN" sz="1800" b="1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=0; j=100;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en-US" altLang="zh-CN" sz="1800" b="1" dirty="0" err="1">
                <a:solidFill>
                  <a:srgbClr val="7030A0"/>
                </a:solidFill>
              </a:rPr>
              <a:t>i</a:t>
            </a:r>
            <a:r>
              <a:rPr lang="en-US" altLang="zh-CN" sz="1800" b="1" dirty="0">
                <a:solidFill>
                  <a:srgbClr val="7030A0"/>
                </a:solidFill>
              </a:rPr>
              <a:t>++,</a:t>
            </a:r>
            <a:r>
              <a:rPr lang="zh-CN" altLang="en-US" sz="1800" b="1" dirty="0">
                <a:solidFill>
                  <a:srgbClr val="7030A0"/>
                </a:solidFill>
              </a:rPr>
              <a:t> </a:t>
            </a:r>
            <a:r>
              <a:rPr lang="en-US" altLang="zh-CN" sz="1800" b="1" dirty="0">
                <a:solidFill>
                  <a:srgbClr val="7030A0"/>
                </a:solidFill>
              </a:rPr>
              <a:t>j--</a:t>
            </a:r>
            <a:r>
              <a:rPr lang="en-US" altLang="zh-CN" sz="1800" b="1" dirty="0">
                <a:solidFill>
                  <a:srgbClr val="336600"/>
                </a:solidFill>
              </a:rPr>
              <a:t>;          //</a:t>
            </a:r>
            <a:r>
              <a:rPr lang="zh-CN" altLang="en-US" sz="1800" b="1" dirty="0">
                <a:solidFill>
                  <a:srgbClr val="336600"/>
                </a:solidFill>
              </a:rPr>
              <a:t>相当于两条语句</a:t>
            </a:r>
            <a:r>
              <a:rPr lang="en-US" altLang="zh-CN" sz="1800" b="1" dirty="0" err="1">
                <a:solidFill>
                  <a:srgbClr val="336600"/>
                </a:solidFill>
              </a:rPr>
              <a:t>i</a:t>
            </a:r>
            <a:r>
              <a:rPr lang="en-US" altLang="zh-CN" sz="1800" b="1" dirty="0" smtClean="0">
                <a:solidFill>
                  <a:srgbClr val="336600"/>
                </a:solidFill>
              </a:rPr>
              <a:t>++;  j--;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0000"/>
                </a:solidFill>
              </a:rPr>
              <a:t>for</a:t>
            </a:r>
            <a:r>
              <a:rPr lang="en-US" altLang="zh-CN" sz="2000" dirty="0" smtClean="0">
                <a:solidFill>
                  <a:srgbClr val="336600"/>
                </a:solidFill>
              </a:rPr>
              <a:t>(</a:t>
            </a:r>
            <a:r>
              <a:rPr lang="en-US" altLang="zh-CN" sz="2000" b="1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=0, j=100</a:t>
            </a:r>
            <a:r>
              <a:rPr lang="en-US" altLang="zh-CN" sz="2000" dirty="0" smtClean="0">
                <a:solidFill>
                  <a:srgbClr val="336600"/>
                </a:solidFill>
              </a:rPr>
              <a:t>;   </a:t>
            </a:r>
            <a:r>
              <a:rPr lang="en-US" altLang="zh-CN" sz="2000" b="1" dirty="0" err="1" smtClean="0">
                <a:solidFill>
                  <a:srgbClr val="0000CC"/>
                </a:solidFill>
              </a:rPr>
              <a:t>i</a:t>
            </a:r>
            <a:r>
              <a:rPr lang="en-US" altLang="zh-CN" sz="2000" b="1" dirty="0" smtClean="0">
                <a:solidFill>
                  <a:srgbClr val="0000CC"/>
                </a:solidFill>
              </a:rPr>
              <a:t>&lt;=j</a:t>
            </a:r>
            <a:r>
              <a:rPr lang="en-US" altLang="zh-CN" sz="2000" dirty="0" smtClean="0">
                <a:solidFill>
                  <a:srgbClr val="336600"/>
                </a:solidFill>
              </a:rPr>
              <a:t>;  </a:t>
            </a:r>
            <a:r>
              <a:rPr lang="en-US" altLang="zh-CN" sz="2000" b="1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++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，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j--</a:t>
            </a:r>
            <a:r>
              <a:rPr lang="en-US" altLang="zh-CN" sz="2000" dirty="0" smtClean="0">
                <a:solidFill>
                  <a:srgbClr val="336600"/>
                </a:solidFill>
              </a:rPr>
              <a:t>)  k=</a:t>
            </a:r>
            <a:r>
              <a:rPr lang="en-US" altLang="zh-CN" sz="2000" dirty="0" err="1" smtClean="0">
                <a:solidFill>
                  <a:srgbClr val="336600"/>
                </a:solidFill>
              </a:rPr>
              <a:t>i+j</a:t>
            </a:r>
            <a:r>
              <a:rPr lang="zh-CN" altLang="en-US" sz="2000" dirty="0" smtClean="0">
                <a:solidFill>
                  <a:srgbClr val="336600"/>
                </a:solidFill>
              </a:rPr>
              <a:t>；</a:t>
            </a:r>
            <a:endParaRPr lang="en-US" altLang="zh-CN" sz="2000" dirty="0" smtClean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800" dirty="0" smtClean="0"/>
              <a:t>执行</a:t>
            </a:r>
            <a:r>
              <a:rPr lang="zh-CN" altLang="en-US" sz="1800" dirty="0"/>
              <a:t>过程：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=0,j=100;</a:t>
            </a:r>
            <a:r>
              <a:rPr lang="en-US" altLang="zh-CN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 err="1"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sym typeface="Wingdings" panose="05000000000000000000" pitchFamily="2" charset="2"/>
              </a:rPr>
              <a:t>&lt;j;</a:t>
            </a:r>
            <a:r>
              <a:rPr lang="en-US" altLang="zh-CN" sz="1800" dirty="0" err="1"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sym typeface="Wingdings" panose="05000000000000000000" pitchFamily="2" charset="2"/>
              </a:rPr>
              <a:t>++,j--; </a:t>
            </a:r>
            <a:r>
              <a:rPr lang="en-US" altLang="zh-CN" sz="1800" dirty="0" err="1"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sym typeface="Wingdings" panose="05000000000000000000" pitchFamily="2" charset="2"/>
              </a:rPr>
              <a:t>&lt;j;</a:t>
            </a:r>
            <a:r>
              <a:rPr lang="en-US" altLang="zh-CN" sz="1800" dirty="0" err="1"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sym typeface="Wingdings" panose="05000000000000000000" pitchFamily="2" charset="2"/>
              </a:rPr>
              <a:t>++,j--;…</a:t>
            </a:r>
            <a:endParaRPr lang="en-US" altLang="zh-CN" sz="1800" dirty="0"/>
          </a:p>
          <a:p>
            <a:pPr marL="971550" lvl="1"/>
            <a:r>
              <a:rPr lang="en-US" altLang="zh-CN" sz="1800" dirty="0" err="1"/>
              <a:t>i</a:t>
            </a:r>
            <a:r>
              <a:rPr lang="zh-CN" altLang="en-US" sz="1800" dirty="0"/>
              <a:t>的值：</a:t>
            </a:r>
            <a:r>
              <a:rPr lang="en-US" altLang="zh-CN" sz="1800" dirty="0"/>
              <a:t>0~50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j</a:t>
            </a:r>
            <a:r>
              <a:rPr lang="zh-CN" altLang="en-US" sz="1800" dirty="0"/>
              <a:t>的值：</a:t>
            </a:r>
            <a:r>
              <a:rPr lang="en-US" altLang="zh-CN" sz="1800" dirty="0"/>
              <a:t>100~50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en-US" altLang="zh-CN" sz="1800" dirty="0" err="1"/>
              <a:t>i+j</a:t>
            </a:r>
            <a:r>
              <a:rPr lang="en-US" altLang="zh-CN" sz="1800" dirty="0"/>
              <a:t> = 100</a:t>
            </a:r>
            <a:r>
              <a:rPr lang="zh-CN" altLang="en-US" sz="1800" dirty="0"/>
              <a:t>；因此</a:t>
            </a:r>
            <a:r>
              <a:rPr lang="en-US" altLang="zh-CN" sz="1800" dirty="0"/>
              <a:t>k=100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solidFill>
                  <a:srgbClr val="FF0000"/>
                </a:solidFill>
              </a:rPr>
              <a:t>循环</a:t>
            </a:r>
            <a:r>
              <a:rPr lang="en-US" altLang="zh-CN" sz="1800" dirty="0">
                <a:solidFill>
                  <a:srgbClr val="FF0000"/>
                </a:solidFill>
              </a:rPr>
              <a:t>51</a:t>
            </a:r>
            <a:r>
              <a:rPr lang="zh-CN" altLang="en-US" sz="1800" dirty="0">
                <a:solidFill>
                  <a:srgbClr val="FF0000"/>
                </a:solidFill>
              </a:rPr>
              <a:t>次；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循环</a:t>
            </a:r>
            <a:r>
              <a:rPr lang="en-US" altLang="zh-CN" sz="2000" dirty="0"/>
              <a:t>51</a:t>
            </a:r>
            <a:r>
              <a:rPr lang="zh-CN" altLang="en-US" sz="2000" dirty="0"/>
              <a:t>次</a:t>
            </a:r>
            <a:endParaRPr lang="en-US" altLang="zh-CN" sz="2000" dirty="0"/>
          </a:p>
          <a:p>
            <a:pPr marL="971550" lvl="1"/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从</a:t>
            </a:r>
            <a:r>
              <a:rPr lang="en-US" altLang="zh-CN" sz="1800" dirty="0"/>
              <a:t>0 </a:t>
            </a:r>
            <a:r>
              <a:rPr lang="zh-CN" altLang="en-US" sz="1800" dirty="0"/>
              <a:t>加到 </a:t>
            </a:r>
            <a:r>
              <a:rPr lang="en-US" altLang="zh-CN" sz="1800" dirty="0"/>
              <a:t>50</a:t>
            </a:r>
            <a:r>
              <a:rPr lang="zh-CN" altLang="en-US" sz="1800" dirty="0"/>
              <a:t>，</a:t>
            </a:r>
            <a:r>
              <a:rPr lang="en-US" altLang="zh-CN" sz="1800" dirty="0"/>
              <a:t>j </a:t>
            </a:r>
            <a:r>
              <a:rPr lang="zh-CN" altLang="en-US" sz="1800" dirty="0"/>
              <a:t>从</a:t>
            </a:r>
            <a:r>
              <a:rPr lang="en-US" altLang="zh-CN" sz="1800" dirty="0"/>
              <a:t>100</a:t>
            </a:r>
            <a:r>
              <a:rPr lang="zh-CN" altLang="en-US" sz="1800" dirty="0"/>
              <a:t>减到</a:t>
            </a:r>
            <a:r>
              <a:rPr lang="en-US" altLang="zh-CN" sz="1800" dirty="0"/>
              <a:t>50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</a:rPr>
              <a:t>当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=51, j=49</a:t>
            </a:r>
            <a:r>
              <a:rPr lang="zh-CN" altLang="en-US" sz="1800" dirty="0">
                <a:solidFill>
                  <a:srgbClr val="0000CC"/>
                </a:solidFill>
              </a:rPr>
              <a:t>循环结束；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240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</a:t>
            </a:r>
            <a:r>
              <a:rPr lang="zh-CN" altLang="en-US" dirty="0">
                <a:solidFill>
                  <a:srgbClr val="7030A0"/>
                </a:solidFill>
              </a:rPr>
              <a:t>循环条件</a:t>
            </a:r>
            <a:r>
              <a:rPr lang="zh-CN" altLang="en-US" dirty="0"/>
              <a:t>使用逗号表达式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int </a:t>
            </a:r>
            <a:r>
              <a:rPr lang="en-US" altLang="zh-CN" sz="2000" dirty="0" err="1">
                <a:solidFill>
                  <a:srgbClr val="000000"/>
                </a:solidFill>
              </a:rPr>
              <a:t>i,j,k</a:t>
            </a:r>
            <a:r>
              <a:rPr lang="en-US" altLang="zh-CN" sz="2000" dirty="0">
                <a:solidFill>
                  <a:srgbClr val="000000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for</a:t>
            </a:r>
            <a:r>
              <a:rPr lang="en-US" altLang="zh-CN" sz="2000" dirty="0">
                <a:solidFill>
                  <a:srgbClr val="336600"/>
                </a:solidFill>
              </a:rPr>
              <a:t>(</a:t>
            </a:r>
            <a:r>
              <a:rPr lang="en-US" altLang="zh-CN" sz="2000" dirty="0" err="1">
                <a:solidFill>
                  <a:srgbClr val="0000CC"/>
                </a:solidFill>
              </a:rPr>
              <a:t>i</a:t>
            </a:r>
            <a:r>
              <a:rPr lang="en-US" altLang="zh-CN" sz="2000" dirty="0">
                <a:solidFill>
                  <a:srgbClr val="0000CC"/>
                </a:solidFill>
              </a:rPr>
              <a:t>=0, </a:t>
            </a:r>
            <a:r>
              <a:rPr lang="en-US" altLang="zh-CN" sz="2000" dirty="0">
                <a:solidFill>
                  <a:srgbClr val="006600"/>
                </a:solidFill>
              </a:rPr>
              <a:t>j=100</a:t>
            </a:r>
            <a:r>
              <a:rPr lang="en-US" altLang="zh-CN" sz="2000" dirty="0">
                <a:solidFill>
                  <a:srgbClr val="336600"/>
                </a:solidFill>
              </a:rPr>
              <a:t>;  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&lt;=j, 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++</a:t>
            </a:r>
            <a:r>
              <a:rPr lang="en-US" altLang="zh-CN" sz="2000" b="1" dirty="0">
                <a:solidFill>
                  <a:srgbClr val="0000CC"/>
                </a:solidFill>
              </a:rPr>
              <a:t>; </a:t>
            </a:r>
            <a:r>
              <a:rPr lang="en-US" altLang="zh-CN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j--</a:t>
            </a:r>
            <a:r>
              <a:rPr lang="en-US" altLang="zh-CN" sz="2000" dirty="0">
                <a:solidFill>
                  <a:srgbClr val="336600"/>
                </a:solidFill>
              </a:rPr>
              <a:t>)  k=</a:t>
            </a:r>
            <a:r>
              <a:rPr lang="en-US" altLang="zh-CN" sz="2000" dirty="0" err="1">
                <a:solidFill>
                  <a:srgbClr val="336600"/>
                </a:solidFill>
              </a:rPr>
              <a:t>i+j</a:t>
            </a:r>
            <a:r>
              <a:rPr lang="zh-CN" altLang="en-US" sz="2000" dirty="0">
                <a:solidFill>
                  <a:srgbClr val="336600"/>
                </a:solidFill>
              </a:rPr>
              <a:t>；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EB30E91-759E-4544-A42C-9BE725DBDD50}"/>
              </a:ext>
            </a:extLst>
          </p:cNvPr>
          <p:cNvSpPr/>
          <p:nvPr/>
        </p:nvSpPr>
        <p:spPr bwMode="auto">
          <a:xfrm>
            <a:off x="783817" y="2610196"/>
            <a:ext cx="3921188" cy="482139"/>
          </a:xfrm>
          <a:prstGeom prst="wedgeRoundRectCallout">
            <a:avLst>
              <a:gd name="adj1" fmla="val -20296"/>
              <a:gd name="adj2" fmla="val 4993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上述循环的结束条件是什么？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5" name="对话气泡: 圆角矩形 3">
            <a:extLst>
              <a:ext uri="{FF2B5EF4-FFF2-40B4-BE49-F238E27FC236}">
                <a16:creationId xmlns:a16="http://schemas.microsoft.com/office/drawing/2014/main" id="{DEB30E91-759E-4544-A42C-9BE725DBDD50}"/>
              </a:ext>
            </a:extLst>
          </p:cNvPr>
          <p:cNvSpPr/>
          <p:nvPr/>
        </p:nvSpPr>
        <p:spPr bwMode="auto">
          <a:xfrm>
            <a:off x="4879571" y="2610196"/>
            <a:ext cx="3383280" cy="493199"/>
          </a:xfrm>
          <a:prstGeom prst="wedgeRoundRectCallout">
            <a:avLst>
              <a:gd name="adj1" fmla="val -20296"/>
              <a:gd name="adj2" fmla="val 4993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逗号表达式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&lt;=j,  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++; 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的值。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3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逗号运算符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6600"/>
                </a:solidFill>
              </a:rPr>
              <a:t>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460" y="1131282"/>
            <a:ext cx="8583410" cy="349890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CC"/>
                </a:solidFill>
              </a:rPr>
              <a:t>int a=3,b=4; </a:t>
            </a:r>
            <a:r>
              <a:rPr lang="zh-CN" altLang="en-US" sz="1800" dirty="0">
                <a:solidFill>
                  <a:srgbClr val="0000CC"/>
                </a:solidFill>
              </a:rPr>
              <a:t>    </a:t>
            </a:r>
            <a:r>
              <a:rPr lang="en-US" altLang="zh-CN" sz="1800" dirty="0">
                <a:solidFill>
                  <a:srgbClr val="0000CC"/>
                </a:solidFill>
              </a:rPr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逗号运算符的作用从</a:t>
            </a:r>
            <a:r>
              <a:rPr lang="zh-CN" altLang="en-US" sz="1800" dirty="0">
                <a:solidFill>
                  <a:srgbClr val="C00000"/>
                </a:solidFill>
              </a:rPr>
              <a:t>左</a:t>
            </a:r>
            <a:r>
              <a:rPr lang="en-US" altLang="zh-CN" sz="18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anose="05000000000000000000" pitchFamily="2" charset="2"/>
              </a:rPr>
              <a:t>右</a:t>
            </a:r>
            <a:r>
              <a:rPr lang="zh-CN" altLang="en-US" sz="1800" dirty="0">
                <a:solidFill>
                  <a:srgbClr val="0000CC"/>
                </a:solidFill>
                <a:sym typeface="Wingdings" panose="05000000000000000000" pitchFamily="2" charset="2"/>
              </a:rPr>
              <a:t>顺序执行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宋体" panose="02010600030101010101" pitchFamily="2" charset="-122"/>
              </a:rPr>
              <a:t>简单的语句，如两变量对换有时写在一行中</a:t>
            </a:r>
            <a:r>
              <a:rPr lang="zh-CN" altLang="en-US" sz="1800" dirty="0" smtClean="0">
                <a:sym typeface="宋体" panose="02010600030101010101" pitchFamily="2" charset="-122"/>
              </a:rPr>
              <a:t>：</a:t>
            </a:r>
            <a:endParaRPr lang="en-US" altLang="zh-CN" sz="1800" dirty="0">
              <a:sym typeface="宋体" panose="02010600030101010101" pitchFamily="2" charset="-122"/>
            </a:endParaRPr>
          </a:p>
          <a:p>
            <a:pPr marL="971550" lvl="1">
              <a:lnSpc>
                <a:spcPct val="100000"/>
              </a:lnSpc>
            </a:pPr>
            <a:r>
              <a:rPr lang="en-US" altLang="zh-CN" sz="1600" dirty="0">
                <a:sym typeface="宋体" panose="02010600030101010101" pitchFamily="2" charset="-122"/>
              </a:rPr>
              <a:t>a=</a:t>
            </a:r>
            <a:r>
              <a:rPr lang="en-US" altLang="zh-CN" sz="1600" dirty="0" err="1">
                <a:sym typeface="宋体" panose="02010600030101010101" pitchFamily="2" charset="-122"/>
              </a:rPr>
              <a:t>a+b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;</a:t>
            </a:r>
            <a:r>
              <a:rPr lang="en-US" altLang="zh-CN" sz="1600" dirty="0">
                <a:sym typeface="宋体" panose="02010600030101010101" pitchFamily="2" charset="-122"/>
              </a:rPr>
              <a:t> b=a-b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;</a:t>
            </a:r>
            <a:r>
              <a:rPr lang="en-US" altLang="zh-CN" sz="1600" dirty="0">
                <a:sym typeface="宋体" panose="02010600030101010101" pitchFamily="2" charset="-122"/>
              </a:rPr>
              <a:t> a=a-b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;  </a:t>
            </a:r>
            <a:r>
              <a:rPr lang="zh-CN" altLang="en-US" sz="1600" b="1" dirty="0" smtClean="0">
                <a:solidFill>
                  <a:srgbClr val="7030A0"/>
                </a:solidFill>
                <a:sym typeface="宋体" panose="02010600030101010101" pitchFamily="2" charset="-122"/>
              </a:rPr>
              <a:t>也可以写成如下的逗号表达式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</a:pPr>
            <a:r>
              <a:rPr lang="en-US" altLang="zh-CN" sz="1600" dirty="0"/>
              <a:t>a=</a:t>
            </a:r>
            <a:r>
              <a:rPr lang="en-US" altLang="zh-CN" sz="1600" dirty="0" err="1"/>
              <a:t>a+b</a:t>
            </a:r>
            <a:r>
              <a:rPr lang="en-US" altLang="zh-CN" sz="1600" dirty="0">
                <a:solidFill>
                  <a:srgbClr val="C00000"/>
                </a:solidFill>
              </a:rPr>
              <a:t>,</a:t>
            </a:r>
            <a:r>
              <a:rPr lang="en-US" altLang="zh-CN" sz="1600" dirty="0"/>
              <a:t> b=a-b</a:t>
            </a:r>
            <a:r>
              <a:rPr lang="en-US" altLang="zh-CN" sz="1600" dirty="0">
                <a:solidFill>
                  <a:srgbClr val="C00000"/>
                </a:solidFill>
              </a:rPr>
              <a:t>,</a:t>
            </a:r>
            <a:r>
              <a:rPr lang="en-US" altLang="zh-CN" sz="1600" dirty="0"/>
              <a:t> a=a-b</a:t>
            </a:r>
            <a:r>
              <a:rPr lang="en-US" altLang="zh-CN" sz="1600" dirty="0">
                <a:solidFill>
                  <a:srgbClr val="C00000"/>
                </a:solidFill>
              </a:rPr>
              <a:t>; </a:t>
            </a:r>
            <a:endParaRPr lang="en-US" altLang="zh-CN" sz="1600" dirty="0">
              <a:solidFill>
                <a:srgbClr val="C00000"/>
              </a:solidFill>
              <a:sym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solidFill>
                  <a:srgbClr val="006600"/>
                </a:solidFill>
              </a:rPr>
              <a:t>C</a:t>
            </a:r>
            <a:r>
              <a:rPr lang="zh-CN" altLang="en-US" sz="1800" b="1" dirty="0">
                <a:solidFill>
                  <a:srgbClr val="006600"/>
                </a:solidFill>
              </a:rPr>
              <a:t>规定每条语句用</a:t>
            </a:r>
            <a:r>
              <a:rPr lang="zh-CN" altLang="en-US" sz="1800" b="1" dirty="0">
                <a:solidFill>
                  <a:srgbClr val="0000CC"/>
                </a:solidFill>
              </a:rPr>
              <a:t>分号</a:t>
            </a:r>
            <a:r>
              <a:rPr lang="zh-CN" altLang="en-US" sz="1800" b="1" dirty="0">
                <a:solidFill>
                  <a:srgbClr val="006600"/>
                </a:solidFill>
              </a:rPr>
              <a:t>结束，</a:t>
            </a:r>
            <a:r>
              <a:rPr lang="zh-CN" altLang="en-US" sz="1800" b="1" u="sng" dirty="0">
                <a:solidFill>
                  <a:srgbClr val="006600"/>
                </a:solidFill>
              </a:rPr>
              <a:t>因此用</a:t>
            </a:r>
            <a:r>
              <a:rPr lang="zh-CN" altLang="en-US" sz="1800" b="1" u="sng" dirty="0">
                <a:solidFill>
                  <a:srgbClr val="0000CC"/>
                </a:solidFill>
              </a:rPr>
              <a:t>逗号</a:t>
            </a:r>
            <a:r>
              <a:rPr lang="zh-CN" altLang="en-US" sz="1800" b="1" u="sng" dirty="0">
                <a:solidFill>
                  <a:srgbClr val="006600"/>
                </a:solidFill>
              </a:rPr>
              <a:t>运算符构成的语句视为一条</a:t>
            </a:r>
            <a:r>
              <a:rPr lang="en-US" altLang="zh-CN" sz="1800" b="1" u="sng" dirty="0">
                <a:solidFill>
                  <a:srgbClr val="006600"/>
                </a:solidFill>
              </a:rPr>
              <a:t>C</a:t>
            </a:r>
            <a:r>
              <a:rPr lang="zh-CN" altLang="en-US" sz="1800" b="1" u="sng" dirty="0">
                <a:solidFill>
                  <a:srgbClr val="006600"/>
                </a:solidFill>
              </a:rPr>
              <a:t>语句</a:t>
            </a:r>
            <a:r>
              <a:rPr lang="zh-CN" altLang="en-US" sz="1800" b="1" u="sng" dirty="0" smtClean="0">
                <a:solidFill>
                  <a:srgbClr val="006600"/>
                </a:solidFill>
              </a:rPr>
              <a:t>；</a:t>
            </a:r>
            <a:endParaRPr lang="en-US" altLang="zh-CN" sz="1800" b="1" u="sng" dirty="0" smtClean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C00000"/>
                </a:solidFill>
              </a:rPr>
              <a:t>逗号表达式的执行顺序：</a:t>
            </a:r>
            <a:r>
              <a:rPr lang="zh-CN" altLang="en-US" sz="1600" b="1" dirty="0">
                <a:solidFill>
                  <a:srgbClr val="0000CC"/>
                </a:solidFill>
              </a:rPr>
              <a:t>由左至右</a:t>
            </a:r>
            <a:r>
              <a:rPr lang="zh-CN" altLang="en-US" sz="1600" b="1" dirty="0">
                <a:solidFill>
                  <a:srgbClr val="C00000"/>
                </a:solidFill>
              </a:rPr>
              <a:t>顺序执行；</a:t>
            </a:r>
            <a:endParaRPr lang="en-US" altLang="zh-CN" sz="16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1" u="sng" dirty="0" smtClean="0">
                <a:solidFill>
                  <a:srgbClr val="C00000"/>
                </a:solidFill>
              </a:rPr>
              <a:t>注：最后</a:t>
            </a:r>
            <a:r>
              <a:rPr lang="zh-CN" altLang="en-US" sz="1600" b="1" u="sng" dirty="0">
                <a:solidFill>
                  <a:srgbClr val="C00000"/>
                </a:solidFill>
              </a:rPr>
              <a:t>一条语句有值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的多条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C</a:t>
            </a:r>
            <a:r>
              <a:rPr lang="zh-CN" altLang="en-US" sz="1600" b="1" dirty="0">
                <a:solidFill>
                  <a:srgbClr val="7030A0"/>
                </a:solidFill>
              </a:rPr>
              <a:t>语句可以放到一行，用逗号隔开，最后用分号结束；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整个</a:t>
            </a:r>
            <a:r>
              <a:rPr lang="zh-CN" altLang="zh-CN" sz="1800" b="1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</a:t>
            </a:r>
            <a:r>
              <a:rPr lang="zh-CN" altLang="en-US" sz="1800" b="1" dirty="0">
                <a:solidFill>
                  <a:srgbClr val="0000CC"/>
                </a:solidFill>
                <a:latin typeface="宋体" panose="02010600030101010101" pitchFamily="2" charset="-122"/>
              </a:rPr>
              <a:t>的值：</a:t>
            </a:r>
            <a:endParaRPr lang="en-US" altLang="zh-CN" sz="18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>
              <a:lnSpc>
                <a:spcPct val="100000"/>
              </a:lnSpc>
            </a:pPr>
            <a:r>
              <a:rPr lang="zh-CN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顺序求解，</a:t>
            </a:r>
            <a:r>
              <a:rPr lang="zh-CN" altLang="zh-CN" sz="1600" dirty="0">
                <a:solidFill>
                  <a:srgbClr val="FF0000"/>
                </a:solidFill>
                <a:latin typeface="宋体" panose="02010600030101010101" pitchFamily="2" charset="-122"/>
              </a:rPr>
              <a:t>整个</a:t>
            </a:r>
            <a:r>
              <a:rPr lang="zh-CN" altLang="zh-CN" sz="1600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逗号表达式的值</a:t>
            </a:r>
            <a:r>
              <a:rPr lang="zh-CN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为其中</a:t>
            </a:r>
            <a:r>
              <a:rPr lang="zh-CN" altLang="zh-CN" sz="1600" b="1" dirty="0">
                <a:solidFill>
                  <a:srgbClr val="C00000"/>
                </a:solidFill>
                <a:latin typeface="宋体" panose="02010600030101010101" pitchFamily="2" charset="-122"/>
              </a:rPr>
              <a:t>最右边</a:t>
            </a:r>
            <a:r>
              <a:rPr lang="zh-CN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表达式的值</a:t>
            </a:r>
            <a:r>
              <a:rPr lang="en-US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;</a:t>
            </a:r>
          </a:p>
          <a:p>
            <a:pPr marL="971550" lvl="1">
              <a:lnSpc>
                <a:spcPct val="100000"/>
              </a:lnSpc>
            </a:pPr>
            <a:r>
              <a:rPr lang="zh-CN" altLang="en-US" sz="1600" dirty="0"/>
              <a:t>相当于连续几条语句</a:t>
            </a:r>
            <a:r>
              <a:rPr lang="zh-CN" altLang="en-US" sz="1600" dirty="0">
                <a:solidFill>
                  <a:srgbClr val="C00000"/>
                </a:solidFill>
              </a:rPr>
              <a:t>从左往右</a:t>
            </a:r>
            <a:r>
              <a:rPr lang="zh-CN" altLang="en-US" sz="1600" dirty="0"/>
              <a:t>顺序执行；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</a:pPr>
            <a:r>
              <a:rPr lang="zh-CN" altLang="en-US" sz="1600" b="1" u="sng" dirty="0">
                <a:solidFill>
                  <a:srgbClr val="C00000"/>
                </a:solidFill>
              </a:rPr>
              <a:t>最右边</a:t>
            </a:r>
            <a:r>
              <a:rPr lang="zh-CN" altLang="en-US" sz="1600" b="1" u="sng" dirty="0">
                <a:solidFill>
                  <a:srgbClr val="0000CC"/>
                </a:solidFill>
              </a:rPr>
              <a:t>的一条语句</a:t>
            </a:r>
            <a:r>
              <a:rPr lang="zh-CN" altLang="en-US" sz="1600" b="1" u="sng" dirty="0">
                <a:solidFill>
                  <a:srgbClr val="C00000"/>
                </a:solidFill>
              </a:rPr>
              <a:t>最后执行</a:t>
            </a:r>
            <a:r>
              <a:rPr lang="zh-CN" altLang="en-US" sz="1600" b="1" u="sng" dirty="0">
                <a:solidFill>
                  <a:srgbClr val="0000CC"/>
                </a:solidFill>
              </a:rPr>
              <a:t>，决定了整个逗号表达式的值；</a:t>
            </a:r>
            <a:endParaRPr lang="en-US" altLang="zh-CN" sz="1600" b="1" u="sng" dirty="0">
              <a:solidFill>
                <a:srgbClr val="0000CC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EB30E91-759E-4544-A42C-9BE725DBDD50}"/>
              </a:ext>
            </a:extLst>
          </p:cNvPr>
          <p:cNvSpPr/>
          <p:nvPr/>
        </p:nvSpPr>
        <p:spPr bwMode="auto">
          <a:xfrm>
            <a:off x="485775" y="4680613"/>
            <a:ext cx="6747514" cy="482139"/>
          </a:xfrm>
          <a:prstGeom prst="wedgeRoundRectCallout">
            <a:avLst>
              <a:gd name="adj1" fmla="val -20296"/>
              <a:gd name="adj2" fmla="val 4993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i="1" u="sng" dirty="0" smtClean="0">
                <a:solidFill>
                  <a:srgbClr val="000000"/>
                </a:solidFill>
              </a:rPr>
              <a:t>逗号</a:t>
            </a:r>
            <a:r>
              <a:rPr lang="zh-CN" altLang="en-US" sz="2000" b="1" i="1" u="sng" dirty="0">
                <a:solidFill>
                  <a:srgbClr val="000000"/>
                </a:solidFill>
              </a:rPr>
              <a:t>表达式中，最后一条语句必须有确定的值；</a:t>
            </a:r>
            <a:endParaRPr lang="en-US" altLang="zh-CN" sz="2000" b="1" i="1" u="sng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逗号运算符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6600"/>
                </a:solidFill>
              </a:rPr>
              <a:t>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例：下述四条语句 执行后，各变量的值分别是多少？</a:t>
            </a:r>
            <a:endParaRPr lang="en-US" altLang="zh-CN" sz="20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int a=8,b=9;   a=3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4;             //a=?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int a=8,b=9;   a=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dirty="0"/>
              <a:t>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r>
              <a:rPr lang="en-US" altLang="zh-CN" sz="1800" dirty="0"/>
              <a:t>;           //a=?  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/>
              <a:t>     </a:t>
            </a:r>
            <a:r>
              <a:rPr lang="en-US" altLang="zh-CN" sz="1600" dirty="0" smtClean="0"/>
              <a:t>// </a:t>
            </a:r>
            <a:r>
              <a:rPr lang="zh-CN" altLang="en-US" sz="1600" dirty="0"/>
              <a:t>注：形如</a:t>
            </a:r>
            <a:r>
              <a:rPr lang="en-US" altLang="zh-CN" sz="1600" dirty="0">
                <a:solidFill>
                  <a:srgbClr val="C00000"/>
                </a:solidFill>
              </a:rPr>
              <a:t>3*5; 6;</a:t>
            </a:r>
            <a:r>
              <a:rPr lang="zh-CN" altLang="en-US" sz="1600" dirty="0"/>
              <a:t>等都是合法的</a:t>
            </a:r>
            <a:r>
              <a:rPr lang="en-US" altLang="zh-CN" sz="1600" dirty="0"/>
              <a:t>c</a:t>
            </a:r>
            <a:r>
              <a:rPr lang="zh-CN" altLang="en-US" sz="1600" dirty="0"/>
              <a:t>语句</a:t>
            </a:r>
            <a:r>
              <a:rPr lang="en-US" altLang="zh-CN" sz="1600" dirty="0"/>
              <a:t>,</a:t>
            </a:r>
            <a:r>
              <a:rPr lang="zh-CN" altLang="en-US" sz="1600" dirty="0"/>
              <a:t>且其值为</a:t>
            </a:r>
            <a:r>
              <a:rPr lang="en-US" altLang="zh-CN" sz="1600" dirty="0"/>
              <a:t>15</a:t>
            </a:r>
            <a:r>
              <a:rPr lang="zh-CN" altLang="en-US" sz="1600" dirty="0"/>
              <a:t>与</a:t>
            </a:r>
            <a:r>
              <a:rPr lang="en-US" altLang="zh-CN" sz="1600" dirty="0"/>
              <a:t>6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int a=8,b=9;   a=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dirty="0"/>
              <a:t>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a=5,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r>
              <a:rPr lang="en-US" altLang="zh-CN" sz="1800" dirty="0"/>
              <a:t>;   //a=?   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sz="18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a=8,b=9;   b=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dirty="0"/>
              <a:t>a=3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r>
              <a:rPr lang="en-US" altLang="zh-CN" sz="1800" dirty="0"/>
              <a:t>;       //a=? b</a:t>
            </a:r>
            <a:r>
              <a:rPr lang="en-US" altLang="zh-CN" sz="1800" dirty="0" smtClean="0"/>
              <a:t>=?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</a:t>
            </a:r>
            <a:r>
              <a:rPr lang="zh-CN" altLang="en-US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的值：</a:t>
            </a: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/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800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顺序求解，</a:t>
            </a:r>
            <a:r>
              <a:rPr lang="zh-CN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整个</a:t>
            </a:r>
            <a:r>
              <a:rPr lang="zh-CN" altLang="zh-CN" sz="1800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逗号表达式的值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为其中</a:t>
            </a:r>
            <a:r>
              <a:rPr lang="zh-CN" altLang="zh-CN" sz="1800" b="1" dirty="0">
                <a:solidFill>
                  <a:srgbClr val="C00000"/>
                </a:solidFill>
                <a:latin typeface="宋体" panose="02010600030101010101" pitchFamily="2" charset="-122"/>
              </a:rPr>
              <a:t>最右边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表达式的值</a:t>
            </a:r>
            <a:r>
              <a:rPr lang="en-US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;</a:t>
            </a:r>
          </a:p>
          <a:p>
            <a:pPr marL="971550" lvl="1"/>
            <a:r>
              <a:rPr lang="zh-CN" altLang="en-US" sz="1800" dirty="0"/>
              <a:t>相当于连续几条语句</a:t>
            </a:r>
            <a:r>
              <a:rPr lang="zh-CN" altLang="en-US" sz="1800" dirty="0">
                <a:solidFill>
                  <a:srgbClr val="C00000"/>
                </a:solidFill>
              </a:rPr>
              <a:t>从左往右</a:t>
            </a:r>
            <a:r>
              <a:rPr lang="zh-CN" altLang="en-US" sz="1800" dirty="0"/>
              <a:t>顺序执行；</a:t>
            </a:r>
            <a:endParaRPr lang="en-US" altLang="zh-CN" sz="1800" dirty="0"/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</a:rPr>
              <a:t>最右边</a:t>
            </a:r>
            <a:r>
              <a:rPr lang="zh-CN" altLang="en-US" sz="1800" b="1" dirty="0">
                <a:solidFill>
                  <a:srgbClr val="0000CC"/>
                </a:solidFill>
              </a:rPr>
              <a:t>的一条语句</a:t>
            </a:r>
            <a:r>
              <a:rPr lang="zh-CN" altLang="en-US" sz="1800" b="1" dirty="0">
                <a:solidFill>
                  <a:srgbClr val="C00000"/>
                </a:solidFill>
              </a:rPr>
              <a:t>最后执行</a:t>
            </a:r>
            <a:r>
              <a:rPr lang="zh-CN" altLang="en-US" sz="1800" b="1" dirty="0">
                <a:solidFill>
                  <a:srgbClr val="0000CC"/>
                </a:solidFill>
              </a:rPr>
              <a:t>，</a:t>
            </a:r>
            <a:r>
              <a:rPr lang="zh-CN" altLang="en-US" sz="1800" b="1" dirty="0">
                <a:solidFill>
                  <a:srgbClr val="7030A0"/>
                </a:solidFill>
              </a:rPr>
              <a:t>决定了整个逗号表达式的值；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006600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983E6EAA-5F15-44B2-94C8-B40BD157CDCF}"/>
              </a:ext>
            </a:extLst>
          </p:cNvPr>
          <p:cNvSpPr/>
          <p:nvPr/>
        </p:nvSpPr>
        <p:spPr bwMode="auto">
          <a:xfrm>
            <a:off x="5406548" y="1542640"/>
            <a:ext cx="2224536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=8, b=9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=3*5=15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9A02A21D-923F-4F39-AE7A-983E785DBE0C}"/>
              </a:ext>
            </a:extLst>
          </p:cNvPr>
          <p:cNvSpPr/>
          <p:nvPr/>
        </p:nvSpPr>
        <p:spPr bwMode="auto">
          <a:xfrm>
            <a:off x="5406548" y="1932744"/>
            <a:ext cx="2307663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a=8,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b=9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=8*4=32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8F649C49-F0E2-4529-A234-4425F9B7ED22}"/>
              </a:ext>
            </a:extLst>
          </p:cNvPr>
          <p:cNvSpPr/>
          <p:nvPr/>
        </p:nvSpPr>
        <p:spPr bwMode="auto">
          <a:xfrm>
            <a:off x="1226343" y="2892735"/>
            <a:ext cx="7170609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a=8,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b=9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a=5, a*4=20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作为逗号表达式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(3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  <a:sym typeface="Symbol" pitchFamily="18" charset="2"/>
              </a:rPr>
              <a:t>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5, a=5, a 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  <a:sym typeface="Symbol" pitchFamily="18" charset="2"/>
              </a:rPr>
              <a:t>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 4)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的值赋给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a,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因此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a=20</a:t>
            </a: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9E00B7B8-978D-4318-807C-5E457449CC8A}"/>
              </a:ext>
            </a:extLst>
          </p:cNvPr>
          <p:cNvSpPr/>
          <p:nvPr/>
        </p:nvSpPr>
        <p:spPr bwMode="auto">
          <a:xfrm>
            <a:off x="1226343" y="3624570"/>
            <a:ext cx="7528054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a=8,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b=9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=3*5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,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a*4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=15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*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4=60, 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作为逗号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表达式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(a=3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  <a:sym typeface="Symbol" pitchFamily="18" charset="2"/>
              </a:rPr>
              <a:t>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5, a 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  <a:sym typeface="Symbol" pitchFamily="18" charset="2"/>
              </a:rPr>
              <a:t>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 4</a:t>
            </a:r>
            <a:r>
              <a:rPr lang="en-US" altLang="zh-CN" sz="1600" dirty="0" smtClean="0">
                <a:solidFill>
                  <a:srgbClr val="7030A0"/>
                </a:solidFill>
                <a:ea typeface="宋体" panose="02010600030101010101" pitchFamily="2" charset="-122"/>
              </a:rPr>
              <a:t>)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的值，因此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b=60</a:t>
            </a: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80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关系表达式</a:t>
            </a:r>
            <a:r>
              <a:rPr lang="en-US" altLang="zh-CN" dirty="0"/>
              <a:t>--</a:t>
            </a:r>
            <a:r>
              <a:rPr lang="zh-CN" altLang="en-US" dirty="0"/>
              <a:t>字符之间的比较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CC"/>
                </a:solidFill>
              </a:rPr>
              <a:t>字符之间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比较：</a:t>
            </a:r>
            <a:r>
              <a:rPr lang="zh-CN" altLang="en-US" sz="2000" dirty="0" smtClean="0">
                <a:solidFill>
                  <a:srgbClr val="0000CC"/>
                </a:solidFill>
              </a:rPr>
              <a:t>按照</a:t>
            </a:r>
            <a:r>
              <a:rPr lang="zh-CN" altLang="en-US" sz="2000" dirty="0">
                <a:solidFill>
                  <a:srgbClr val="0000CC"/>
                </a:solidFill>
              </a:rPr>
              <a:t>字符的</a:t>
            </a:r>
            <a:r>
              <a:rPr lang="en-US" altLang="zh-CN" sz="2000" dirty="0">
                <a:solidFill>
                  <a:srgbClr val="FF0000"/>
                </a:solidFill>
              </a:rPr>
              <a:t>ASCII</a:t>
            </a:r>
            <a:r>
              <a:rPr lang="zh-CN" altLang="en-US" sz="2000" dirty="0">
                <a:solidFill>
                  <a:srgbClr val="0000CC"/>
                </a:solidFill>
              </a:rPr>
              <a:t>之间的</a:t>
            </a:r>
            <a:r>
              <a:rPr lang="zh-CN" altLang="en-US" sz="2000" dirty="0" smtClean="0">
                <a:solidFill>
                  <a:srgbClr val="0000CC"/>
                </a:solidFill>
              </a:rPr>
              <a:t>大小顺序进行</a:t>
            </a:r>
            <a:r>
              <a:rPr lang="zh-CN" altLang="en-US" sz="2000" dirty="0">
                <a:solidFill>
                  <a:srgbClr val="0000CC"/>
                </a:solidFill>
              </a:rPr>
              <a:t>比较</a:t>
            </a:r>
            <a:endParaRPr lang="en-US" altLang="zh-CN" sz="2000" dirty="0">
              <a:solidFill>
                <a:srgbClr val="0000CC"/>
              </a:solidFill>
            </a:endParaRPr>
          </a:p>
          <a:p>
            <a:pPr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</a:rPr>
              <a:t>char  a=‘a’, b=‘A’;   //’a’=0x61, ‘A’=0x41;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a&gt;b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//true</a:t>
            </a:r>
            <a:r>
              <a:rPr lang="zh-CN" altLang="en-US" sz="18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800" dirty="0">
                <a:solidFill>
                  <a:srgbClr val="000000"/>
                </a:solidFill>
              </a:rPr>
              <a:t>1 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a&lt;b        //false</a:t>
            </a:r>
            <a:r>
              <a:rPr lang="zh-CN" altLang="en-US" sz="18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800" dirty="0">
                <a:solidFill>
                  <a:srgbClr val="000000"/>
                </a:solidFill>
              </a:rPr>
              <a:t>0</a:t>
            </a:r>
          </a:p>
          <a:p>
            <a:pPr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       a= = b    </a:t>
            </a:r>
            <a:r>
              <a:rPr lang="en-US" altLang="zh-CN" sz="1800" dirty="0" smtClean="0">
                <a:solidFill>
                  <a:srgbClr val="FF0000"/>
                </a:solidFill>
              </a:rPr>
              <a:t>//false</a:t>
            </a:r>
            <a:r>
              <a:rPr lang="zh-CN" altLang="en-US" sz="1800" dirty="0" smtClean="0">
                <a:solidFill>
                  <a:srgbClr val="FF0000"/>
                </a:solidFill>
              </a:rPr>
              <a:t>，值为 </a:t>
            </a:r>
            <a:r>
              <a:rPr lang="en-US" altLang="zh-CN" sz="1800" dirty="0">
                <a:solidFill>
                  <a:srgbClr val="FF0000"/>
                </a:solidFill>
              </a:rPr>
              <a:t>0</a:t>
            </a:r>
          </a:p>
          <a:p>
            <a:pPr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       a != b     </a:t>
            </a:r>
            <a:r>
              <a:rPr lang="en-US" altLang="zh-CN" sz="1800" dirty="0" smtClean="0">
                <a:solidFill>
                  <a:srgbClr val="FF0000"/>
                </a:solidFill>
              </a:rPr>
              <a:t>//true</a:t>
            </a:r>
            <a:r>
              <a:rPr lang="zh-CN" altLang="en-US" sz="1800" dirty="0" smtClean="0">
                <a:solidFill>
                  <a:srgbClr val="FF0000"/>
                </a:solidFill>
              </a:rPr>
              <a:t>，值为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   </a:t>
            </a:r>
            <a:r>
              <a:rPr lang="zh-CN" altLang="en-US" sz="2000" dirty="0" smtClean="0"/>
              <a:t>汉字之间的比较也是按照它们的机器数编码进行比较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64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逗号</a:t>
            </a:r>
            <a:r>
              <a:rPr lang="zh-CN" altLang="en-US" dirty="0"/>
              <a:t>运算符构成逗号表达式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</a:t>
            </a:r>
            <a:r>
              <a:rPr lang="zh-CN" altLang="en-US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的值：</a:t>
            </a: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/>
            <a:r>
              <a:rPr lang="zh-CN" altLang="zh-CN" sz="1800" b="1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800" b="1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800" b="1" dirty="0">
                <a:solidFill>
                  <a:srgbClr val="006600"/>
                </a:solidFill>
                <a:latin typeface="宋体" panose="02010600030101010101" pitchFamily="2" charset="-122"/>
              </a:rPr>
              <a:t>顺序求解</a:t>
            </a:r>
            <a:r>
              <a:rPr lang="en-US" altLang="zh-CN" sz="1800" b="1" dirty="0">
                <a:solidFill>
                  <a:srgbClr val="006600"/>
                </a:solidFill>
                <a:latin typeface="宋体" panose="02010600030101010101" pitchFamily="2" charset="-122"/>
              </a:rPr>
              <a:t>;</a:t>
            </a:r>
          </a:p>
          <a:p>
            <a:pPr marL="971550" lvl="1"/>
            <a:r>
              <a:rPr lang="zh-CN" altLang="en-US" sz="1800" b="1" i="1" u="sng" dirty="0">
                <a:solidFill>
                  <a:srgbClr val="C00000"/>
                </a:solidFill>
              </a:rPr>
              <a:t>最右边（最后）</a:t>
            </a:r>
            <a:r>
              <a:rPr lang="zh-CN" altLang="en-US" sz="1800" b="1" i="1" u="sng" dirty="0">
                <a:solidFill>
                  <a:srgbClr val="0000CC"/>
                </a:solidFill>
              </a:rPr>
              <a:t>的一条语句</a:t>
            </a:r>
            <a:r>
              <a:rPr lang="zh-CN" altLang="en-US" sz="1800" b="1" i="1" u="sng" dirty="0">
                <a:solidFill>
                  <a:srgbClr val="C00000"/>
                </a:solidFill>
              </a:rPr>
              <a:t>最后执行</a:t>
            </a:r>
            <a:r>
              <a:rPr lang="zh-CN" altLang="en-US" sz="1800" b="1" i="1" u="sng" dirty="0">
                <a:solidFill>
                  <a:srgbClr val="0000CC"/>
                </a:solidFill>
              </a:rPr>
              <a:t>，决定了整个逗号表达式的值；</a:t>
            </a:r>
            <a:endParaRPr lang="en-US" altLang="zh-CN" sz="1800" b="1" i="1" u="sng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99"/>
                </a:solidFill>
              </a:rPr>
              <a:t>例</a:t>
            </a:r>
            <a:r>
              <a:rPr lang="en-US" altLang="zh-CN" sz="2000" dirty="0">
                <a:solidFill>
                  <a:srgbClr val="000099"/>
                </a:solidFill>
              </a:rPr>
              <a:t>1</a:t>
            </a:r>
            <a:r>
              <a:rPr lang="zh-CN" altLang="en-US" sz="2000" dirty="0">
                <a:solidFill>
                  <a:srgbClr val="000099"/>
                </a:solidFill>
              </a:rPr>
              <a:t>：下述三条赋值语句执行后，各变量的值分别是多少？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971550" lvl="1"/>
            <a:r>
              <a:rPr lang="en-US" altLang="zh-CN" sz="1800" dirty="0"/>
              <a:t>int a=8,  b=9;   </a:t>
            </a:r>
            <a:r>
              <a:rPr lang="en-US" altLang="zh-CN" sz="1800" b="1" dirty="0">
                <a:solidFill>
                  <a:srgbClr val="C00000"/>
                </a:solidFill>
              </a:rPr>
              <a:t>a=3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5, a 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 4</a:t>
            </a:r>
            <a:r>
              <a:rPr lang="zh-CN" altLang="en-US" sz="1800" dirty="0"/>
              <a:t>； </a:t>
            </a:r>
            <a:r>
              <a:rPr lang="en-US" altLang="zh-CN" sz="1800" dirty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执行后，</a:t>
            </a:r>
            <a:r>
              <a:rPr lang="en-US" altLang="zh-CN" sz="1800" b="1" dirty="0">
                <a:solidFill>
                  <a:srgbClr val="0000CC"/>
                </a:solidFill>
              </a:rPr>
              <a:t>a=15; </a:t>
            </a:r>
          </a:p>
          <a:p>
            <a:pPr marL="1200150" lvl="2"/>
            <a:r>
              <a:rPr lang="zh-CN" altLang="en-US" sz="1600" b="1" dirty="0">
                <a:solidFill>
                  <a:srgbClr val="006600"/>
                </a:solidFill>
              </a:rPr>
              <a:t>左</a:t>
            </a:r>
            <a:r>
              <a:rPr lang="en-US" altLang="zh-CN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6600"/>
                </a:solidFill>
              </a:rPr>
              <a:t>右顺序求解，</a:t>
            </a:r>
            <a:r>
              <a:rPr lang="en-US" altLang="zh-CN" sz="1600" b="1" dirty="0"/>
              <a:t>a=15, </a:t>
            </a:r>
            <a:r>
              <a:rPr lang="zh-CN" altLang="en-US" sz="1600" b="1" dirty="0"/>
              <a:t>然后</a:t>
            </a:r>
            <a:r>
              <a:rPr lang="en-US" altLang="zh-CN" sz="1600" b="1" dirty="0"/>
              <a:t>15*4</a:t>
            </a:r>
          </a:p>
          <a:p>
            <a:pPr marL="971550" lvl="1"/>
            <a:r>
              <a:rPr lang="en-US" altLang="zh-CN" sz="1800" dirty="0"/>
              <a:t>int a=8,  b=9;  </a:t>
            </a:r>
            <a:r>
              <a:rPr lang="en-US" altLang="zh-CN" sz="1800" b="1" dirty="0">
                <a:solidFill>
                  <a:srgbClr val="C00000"/>
                </a:solidFill>
              </a:rPr>
              <a:t>a=</a:t>
            </a:r>
            <a:r>
              <a:rPr lang="en-US" altLang="zh-CN" sz="1800" b="1" dirty="0">
                <a:solidFill>
                  <a:srgbClr val="0000CC"/>
                </a:solidFill>
              </a:rPr>
              <a:t>(</a:t>
            </a:r>
            <a:r>
              <a:rPr lang="en-US" altLang="zh-CN" sz="1800" b="1" dirty="0">
                <a:solidFill>
                  <a:srgbClr val="C00000"/>
                </a:solidFill>
              </a:rPr>
              <a:t>3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5</a:t>
            </a:r>
            <a:r>
              <a:rPr lang="en-US" altLang="zh-CN" sz="1800" b="1" dirty="0">
                <a:solidFill>
                  <a:srgbClr val="C00000"/>
                </a:solidFill>
              </a:rPr>
              <a:t>, a 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 4</a:t>
            </a:r>
            <a:r>
              <a:rPr lang="en-US" altLang="zh-CN" sz="1800" b="1" dirty="0">
                <a:solidFill>
                  <a:srgbClr val="0000CC"/>
                </a:solidFill>
              </a:rPr>
              <a:t>)</a:t>
            </a:r>
            <a:r>
              <a:rPr lang="en-US" altLang="zh-CN" sz="1800" b="1" dirty="0">
                <a:solidFill>
                  <a:srgbClr val="C00000"/>
                </a:solidFill>
              </a:rPr>
              <a:t>;  </a:t>
            </a:r>
            <a:r>
              <a:rPr lang="en-US" altLang="zh-CN" sz="1800" b="1" dirty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执行后，</a:t>
            </a:r>
            <a:r>
              <a:rPr lang="en-US" altLang="zh-CN" sz="1800" b="1" dirty="0">
                <a:solidFill>
                  <a:srgbClr val="0000CC"/>
                </a:solidFill>
              </a:rPr>
              <a:t>a=32; </a:t>
            </a:r>
          </a:p>
          <a:p>
            <a:pPr marL="1200150" lvl="2"/>
            <a:r>
              <a:rPr lang="zh-CN" altLang="en-US" sz="1600" b="1" dirty="0">
                <a:solidFill>
                  <a:srgbClr val="006600"/>
                </a:solidFill>
              </a:rPr>
              <a:t>整个逗号表达式的值取决于</a:t>
            </a:r>
            <a:r>
              <a:rPr lang="en-US" altLang="zh-CN" sz="1600" b="1" dirty="0">
                <a:solidFill>
                  <a:srgbClr val="006600"/>
                </a:solidFill>
              </a:rPr>
              <a:t>a*4</a:t>
            </a:r>
            <a:r>
              <a:rPr lang="zh-CN" altLang="en-US" sz="1600" b="1" dirty="0">
                <a:solidFill>
                  <a:srgbClr val="006600"/>
                </a:solidFill>
              </a:rPr>
              <a:t>，即</a:t>
            </a:r>
            <a:r>
              <a:rPr lang="en-US" altLang="zh-CN" sz="1600" b="1" dirty="0">
                <a:solidFill>
                  <a:srgbClr val="006600"/>
                </a:solidFill>
              </a:rPr>
              <a:t>8*4</a:t>
            </a:r>
            <a:r>
              <a:rPr lang="zh-CN" altLang="en-US" sz="1600" b="1" dirty="0">
                <a:solidFill>
                  <a:srgbClr val="006600"/>
                </a:solidFill>
              </a:rPr>
              <a:t>；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 marL="971550" lvl="1"/>
            <a:r>
              <a:rPr lang="en-US" altLang="zh-CN" sz="1800" dirty="0"/>
              <a:t>int a=8,b=9;   a=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dirty="0"/>
              <a:t>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a=5,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r>
              <a:rPr lang="en-US" altLang="zh-CN" sz="1800" dirty="0"/>
              <a:t>;   //</a:t>
            </a:r>
            <a:r>
              <a:rPr lang="zh-CN" altLang="en-US" sz="1800" b="1" dirty="0">
                <a:solidFill>
                  <a:srgbClr val="0000CC"/>
                </a:solidFill>
              </a:rPr>
              <a:t>执行后，</a:t>
            </a:r>
            <a:r>
              <a:rPr lang="en-US" altLang="zh-CN" sz="1800" b="1" dirty="0">
                <a:solidFill>
                  <a:srgbClr val="0000CC"/>
                </a:solidFill>
              </a:rPr>
              <a:t>a=20; 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006600"/>
                </a:solidFill>
              </a:rPr>
              <a:t>左</a:t>
            </a:r>
            <a:r>
              <a:rPr lang="en-US" altLang="zh-CN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6600"/>
                </a:solidFill>
              </a:rPr>
              <a:t>右顺序求解，</a:t>
            </a:r>
            <a:r>
              <a:rPr lang="en-US" altLang="zh-CN" sz="1600" b="1" dirty="0"/>
              <a:t>a=5, </a:t>
            </a:r>
            <a:r>
              <a:rPr lang="zh-CN" altLang="en-US" sz="1600" b="1" dirty="0"/>
              <a:t>然后</a:t>
            </a:r>
            <a:r>
              <a:rPr lang="en-US" altLang="zh-CN" sz="1600" b="1" dirty="0"/>
              <a:t>5*4; </a:t>
            </a:r>
            <a:endParaRPr lang="en-US" altLang="zh-CN" sz="1600" dirty="0"/>
          </a:p>
          <a:p>
            <a:pPr marL="971550" lvl="1"/>
            <a:r>
              <a:rPr lang="en-US" altLang="zh-CN" sz="1800" dirty="0"/>
              <a:t>int a=8,  b=9; </a:t>
            </a:r>
            <a:r>
              <a:rPr lang="en-US" altLang="zh-CN" sz="1800" b="1" dirty="0">
                <a:solidFill>
                  <a:srgbClr val="C00000"/>
                </a:solidFill>
              </a:rPr>
              <a:t>b=</a:t>
            </a:r>
            <a:r>
              <a:rPr lang="en-US" altLang="zh-CN" sz="1800" b="1" dirty="0">
                <a:solidFill>
                  <a:srgbClr val="0000CC"/>
                </a:solidFill>
              </a:rPr>
              <a:t>(</a:t>
            </a:r>
            <a:r>
              <a:rPr lang="en-US" altLang="zh-CN" sz="1800" b="1" dirty="0">
                <a:solidFill>
                  <a:srgbClr val="C00000"/>
                </a:solidFill>
              </a:rPr>
              <a:t>a=3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5, a 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 4</a:t>
            </a:r>
            <a:r>
              <a:rPr lang="en-US" altLang="zh-CN" sz="1800" b="1" dirty="0">
                <a:solidFill>
                  <a:srgbClr val="0000CC"/>
                </a:solidFill>
              </a:rPr>
              <a:t>)</a:t>
            </a:r>
            <a:r>
              <a:rPr lang="en-US" altLang="zh-CN" sz="1800" b="1" dirty="0">
                <a:solidFill>
                  <a:srgbClr val="C00000"/>
                </a:solidFill>
              </a:rPr>
              <a:t>;   </a:t>
            </a:r>
            <a:r>
              <a:rPr lang="en-US" altLang="zh-CN" sz="1800" b="1" dirty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执行后， </a:t>
            </a:r>
            <a:r>
              <a:rPr lang="en-US" altLang="zh-CN" sz="1800" b="1" dirty="0">
                <a:solidFill>
                  <a:srgbClr val="0000CC"/>
                </a:solidFill>
              </a:rPr>
              <a:t>a=15,b=60</a:t>
            </a:r>
            <a:r>
              <a:rPr lang="zh-CN" altLang="en-US" sz="1800" b="1" dirty="0">
                <a:solidFill>
                  <a:srgbClr val="0000CC"/>
                </a:solidFill>
              </a:rPr>
              <a:t>；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1200150" lvl="2"/>
            <a:r>
              <a:rPr lang="en-US" altLang="zh-CN" sz="1600" b="1" dirty="0">
                <a:solidFill>
                  <a:srgbClr val="006600"/>
                </a:solidFill>
              </a:rPr>
              <a:t>a=3*5=15, a*4=15*4=60; </a:t>
            </a:r>
          </a:p>
          <a:p>
            <a:pPr marL="1200150" lvl="2"/>
            <a:r>
              <a:rPr lang="zh-CN" altLang="en-US" sz="1600" b="1" dirty="0">
                <a:solidFill>
                  <a:srgbClr val="006600"/>
                </a:solidFill>
              </a:rPr>
              <a:t>整个逗号表达式的值取决于</a:t>
            </a:r>
            <a:r>
              <a:rPr lang="en-US" altLang="zh-CN" sz="1600" b="1" dirty="0">
                <a:solidFill>
                  <a:srgbClr val="006600"/>
                </a:solidFill>
              </a:rPr>
              <a:t>a*4</a:t>
            </a:r>
            <a:r>
              <a:rPr lang="zh-CN" altLang="en-US" sz="1600" b="1" dirty="0">
                <a:solidFill>
                  <a:srgbClr val="006600"/>
                </a:solidFill>
              </a:rPr>
              <a:t>，即</a:t>
            </a:r>
            <a:r>
              <a:rPr lang="en-US" altLang="zh-CN" sz="1600" b="1" dirty="0">
                <a:solidFill>
                  <a:srgbClr val="006600"/>
                </a:solidFill>
              </a:rPr>
              <a:t>15*4</a:t>
            </a:r>
            <a:r>
              <a:rPr lang="zh-CN" altLang="en-US" sz="1600" b="1" dirty="0">
                <a:solidFill>
                  <a:srgbClr val="006600"/>
                </a:solidFill>
              </a:rPr>
              <a:t>，故</a:t>
            </a:r>
            <a:r>
              <a:rPr lang="en-US" altLang="zh-CN" sz="1600" b="1" dirty="0">
                <a:solidFill>
                  <a:srgbClr val="006600"/>
                </a:solidFill>
              </a:rPr>
              <a:t>b=60</a:t>
            </a:r>
            <a:r>
              <a:rPr lang="zh-CN" altLang="en-US" sz="1600" b="1" dirty="0">
                <a:solidFill>
                  <a:srgbClr val="006600"/>
                </a:solidFill>
              </a:rPr>
              <a:t>；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 marL="1200150" lvl="2"/>
            <a:endParaRPr lang="zh-CN" altLang="en-US" sz="16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逗号</a:t>
            </a:r>
            <a:r>
              <a:rPr lang="zh-CN" altLang="en-US" dirty="0"/>
              <a:t>运算符构成逗号表达式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</a:t>
            </a:r>
            <a:r>
              <a:rPr lang="zh-CN" altLang="en-US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的值：</a:t>
            </a: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/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800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顺序求解，</a:t>
            </a:r>
            <a:r>
              <a:rPr lang="zh-CN" altLang="en-US" sz="1800" b="1" i="1" u="sng" dirty="0">
                <a:solidFill>
                  <a:srgbClr val="C00000"/>
                </a:solidFill>
              </a:rPr>
              <a:t>最右边</a:t>
            </a:r>
            <a:r>
              <a:rPr lang="zh-CN" altLang="en-US" sz="1800" b="1" i="1" u="sng" dirty="0">
                <a:solidFill>
                  <a:srgbClr val="0000CC"/>
                </a:solidFill>
              </a:rPr>
              <a:t>的一条语句</a:t>
            </a:r>
            <a:r>
              <a:rPr lang="zh-CN" altLang="en-US" sz="1800" b="1" i="1" u="sng" dirty="0">
                <a:solidFill>
                  <a:srgbClr val="C00000"/>
                </a:solidFill>
              </a:rPr>
              <a:t>最后执行</a:t>
            </a:r>
            <a:r>
              <a:rPr lang="zh-CN" altLang="en-US" sz="1800" b="1" i="1" u="sng" dirty="0">
                <a:solidFill>
                  <a:srgbClr val="0000CC"/>
                </a:solidFill>
              </a:rPr>
              <a:t>，决定了整个逗号表达式的值</a:t>
            </a:r>
            <a:r>
              <a:rPr lang="zh-CN" altLang="en-US" sz="1800" b="1" dirty="0">
                <a:solidFill>
                  <a:srgbClr val="0000CC"/>
                </a:solidFill>
              </a:rPr>
              <a:t>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99"/>
                </a:solidFill>
              </a:rPr>
              <a:t>例</a:t>
            </a:r>
            <a:r>
              <a:rPr lang="en-US" altLang="zh-CN" sz="2000" dirty="0">
                <a:solidFill>
                  <a:srgbClr val="000099"/>
                </a:solidFill>
              </a:rPr>
              <a:t>2</a:t>
            </a:r>
            <a:r>
              <a:rPr lang="zh-CN" altLang="en-US" sz="2000" dirty="0">
                <a:solidFill>
                  <a:srgbClr val="000099"/>
                </a:solidFill>
              </a:rPr>
              <a:t>：下述逗号语句的执行后，各变量的值分别是多少？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971550" lvl="1"/>
            <a:r>
              <a:rPr lang="en-US" altLang="zh-CN" sz="1800" dirty="0"/>
              <a:t>int a=1,  b=3, c, d;</a:t>
            </a:r>
          </a:p>
          <a:p>
            <a:pPr marL="971550" lvl="1"/>
            <a:r>
              <a:rPr lang="en-US" altLang="zh-CN" sz="1800" dirty="0">
                <a:solidFill>
                  <a:srgbClr val="006600"/>
                </a:solidFill>
              </a:rPr>
              <a:t>a=</a:t>
            </a:r>
            <a:r>
              <a:rPr lang="en-US" altLang="zh-CN" sz="1800" dirty="0" err="1">
                <a:solidFill>
                  <a:srgbClr val="006600"/>
                </a:solidFill>
              </a:rPr>
              <a:t>a+b</a:t>
            </a:r>
            <a:r>
              <a:rPr lang="en-US" altLang="zh-CN" sz="1800" dirty="0">
                <a:solidFill>
                  <a:srgbClr val="006600"/>
                </a:solidFill>
              </a:rPr>
              <a:t>, b=b+2, d=99</a:t>
            </a:r>
            <a:r>
              <a:rPr lang="en-US" altLang="zh-CN" sz="1800" dirty="0"/>
              <a:t>;    </a:t>
            </a:r>
          </a:p>
          <a:p>
            <a:pPr marL="971550" lvl="1"/>
            <a:r>
              <a:rPr lang="en-US" altLang="zh-CN" sz="1800" dirty="0"/>
              <a:t>int a=1,  b=3, c, d;</a:t>
            </a:r>
          </a:p>
          <a:p>
            <a:pPr marL="971550" lvl="1"/>
            <a:r>
              <a:rPr lang="en-US" altLang="zh-CN" sz="1800" dirty="0">
                <a:solidFill>
                  <a:srgbClr val="006600"/>
                </a:solidFill>
              </a:rPr>
              <a:t>c= (a=</a:t>
            </a:r>
            <a:r>
              <a:rPr lang="en-US" altLang="zh-CN" sz="1800" dirty="0" err="1">
                <a:solidFill>
                  <a:srgbClr val="006600"/>
                </a:solidFill>
              </a:rPr>
              <a:t>a+b</a:t>
            </a:r>
            <a:r>
              <a:rPr lang="en-US" altLang="zh-CN" sz="1800" dirty="0">
                <a:solidFill>
                  <a:srgbClr val="006600"/>
                </a:solidFill>
              </a:rPr>
              <a:t>, b=b+2, d=b+10);   </a:t>
            </a:r>
            <a:endParaRPr lang="en-US" altLang="zh-CN" sz="1800" dirty="0"/>
          </a:p>
          <a:p>
            <a:pPr lvl="1" indent="0">
              <a:buNone/>
            </a:pPr>
            <a:r>
              <a:rPr lang="en-US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      //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800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顺序求解</a:t>
            </a:r>
            <a:endParaRPr lang="en-US" altLang="zh-CN" sz="1800" dirty="0"/>
          </a:p>
          <a:p>
            <a:pPr lvl="1" indent="0">
              <a:buNone/>
            </a:pPr>
            <a:r>
              <a:rPr lang="en-US" altLang="zh-CN" sz="1800" dirty="0">
                <a:solidFill>
                  <a:srgbClr val="006600"/>
                </a:solidFill>
              </a:rPr>
              <a:t>            </a:t>
            </a:r>
            <a:r>
              <a:rPr lang="en-US" altLang="zh-CN" sz="1800" dirty="0">
                <a:solidFill>
                  <a:srgbClr val="0000CC"/>
                </a:solidFill>
              </a:rPr>
              <a:t>//c</a:t>
            </a:r>
            <a:r>
              <a:rPr lang="zh-CN" altLang="en-US" sz="1800" dirty="0">
                <a:solidFill>
                  <a:srgbClr val="0000CC"/>
                </a:solidFill>
              </a:rPr>
              <a:t>的值取决于最后一个表达式</a:t>
            </a:r>
            <a:r>
              <a:rPr lang="en-US" altLang="zh-CN" sz="1800" dirty="0"/>
              <a:t>d=b+10</a:t>
            </a:r>
            <a:r>
              <a:rPr lang="zh-CN" altLang="en-US" sz="1800" dirty="0">
                <a:solidFill>
                  <a:srgbClr val="0000CC"/>
                </a:solidFill>
              </a:rPr>
              <a:t>的值，故</a:t>
            </a:r>
            <a:r>
              <a:rPr lang="en-US" altLang="zh-CN" sz="1800" dirty="0">
                <a:solidFill>
                  <a:srgbClr val="C00000"/>
                </a:solidFill>
              </a:rPr>
              <a:t>c=15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99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6ED2D444-EE1A-4158-918A-0B86A88AEC7E}"/>
              </a:ext>
            </a:extLst>
          </p:cNvPr>
          <p:cNvSpPr/>
          <p:nvPr/>
        </p:nvSpPr>
        <p:spPr bwMode="auto">
          <a:xfrm>
            <a:off x="3884099" y="3014196"/>
            <a:ext cx="2860650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</a:rPr>
              <a:t>a=1+3=4, b=3+2=5, d=99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8DCD5016-CF9D-4454-AB2F-EBBCC6A36495}"/>
              </a:ext>
            </a:extLst>
          </p:cNvPr>
          <p:cNvSpPr/>
          <p:nvPr/>
        </p:nvSpPr>
        <p:spPr bwMode="auto">
          <a:xfrm>
            <a:off x="4269993" y="3705385"/>
            <a:ext cx="3816993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</a:rPr>
              <a:t>a=1+3=4, b=3+2=5, d=5+10=15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c=15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</a:t>
            </a:r>
            <a:r>
              <a:rPr lang="zh-CN" altLang="en-US" dirty="0">
                <a:solidFill>
                  <a:srgbClr val="006600"/>
                </a:solidFill>
              </a:rPr>
              <a:t>循环条件</a:t>
            </a:r>
            <a:r>
              <a:rPr lang="zh-CN" altLang="en-US" dirty="0">
                <a:solidFill>
                  <a:srgbClr val="C00000"/>
                </a:solidFill>
              </a:rPr>
              <a:t>注意</a:t>
            </a:r>
            <a:r>
              <a:rPr lang="zh-CN" altLang="en-US" dirty="0"/>
              <a:t>逗号表达式的使用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int </a:t>
            </a:r>
            <a:r>
              <a:rPr lang="en-US" altLang="zh-CN" sz="1800" dirty="0" err="1">
                <a:solidFill>
                  <a:srgbClr val="000000"/>
                </a:solidFill>
              </a:rPr>
              <a:t>i,j,k</a:t>
            </a:r>
            <a:r>
              <a:rPr lang="en-US" altLang="zh-CN" sz="1800" dirty="0">
                <a:solidFill>
                  <a:srgbClr val="000000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for</a:t>
            </a:r>
            <a:r>
              <a:rPr lang="en-US" altLang="zh-CN" sz="1800" dirty="0">
                <a:solidFill>
                  <a:srgbClr val="336600"/>
                </a:solidFill>
              </a:rPr>
              <a:t>(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=0, </a:t>
            </a:r>
            <a:r>
              <a:rPr lang="en-US" altLang="zh-CN" sz="1800" dirty="0">
                <a:solidFill>
                  <a:srgbClr val="006600"/>
                </a:solidFill>
              </a:rPr>
              <a:t>j=100</a:t>
            </a:r>
            <a:r>
              <a:rPr lang="en-US" altLang="zh-CN" sz="1800" dirty="0">
                <a:solidFill>
                  <a:srgbClr val="336600"/>
                </a:solidFill>
              </a:rPr>
              <a:t>;  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&lt;=j, 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++</a:t>
            </a:r>
            <a:r>
              <a:rPr lang="en-US" altLang="zh-CN" sz="1800" dirty="0">
                <a:solidFill>
                  <a:srgbClr val="0000CC"/>
                </a:solidFill>
              </a:rPr>
              <a:t>;</a:t>
            </a:r>
            <a:r>
              <a:rPr lang="en-US" altLang="zh-CN" sz="1800" dirty="0">
                <a:solidFill>
                  <a:srgbClr val="7030A0"/>
                </a:solidFill>
              </a:rPr>
              <a:t> j--</a:t>
            </a:r>
            <a:r>
              <a:rPr lang="en-US" altLang="zh-CN" sz="1800" dirty="0">
                <a:solidFill>
                  <a:srgbClr val="336600"/>
                </a:solidFill>
              </a:rPr>
              <a:t>)  k=</a:t>
            </a:r>
            <a:r>
              <a:rPr lang="en-US" altLang="zh-CN" sz="1800" dirty="0" err="1">
                <a:solidFill>
                  <a:srgbClr val="336600"/>
                </a:solidFill>
              </a:rPr>
              <a:t>i+j</a:t>
            </a:r>
            <a:r>
              <a:rPr lang="zh-CN" altLang="en-US" sz="1800" dirty="0">
                <a:solidFill>
                  <a:srgbClr val="336600"/>
                </a:solidFill>
              </a:rPr>
              <a:t>；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600" b="1" dirty="0" smtClean="0"/>
              <a:t>循环终止条件</a:t>
            </a:r>
            <a:r>
              <a:rPr lang="zh-CN" altLang="en-US" sz="1600" b="1" dirty="0" smtClean="0">
                <a:solidFill>
                  <a:srgbClr val="0303DF"/>
                </a:solidFill>
              </a:rPr>
              <a:t>不是</a:t>
            </a:r>
            <a:r>
              <a:rPr lang="en-US" altLang="zh-CN" sz="1600" b="1" dirty="0" err="1">
                <a:solidFill>
                  <a:srgbClr val="C00000"/>
                </a:solidFill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</a:rPr>
              <a:t>&lt;=j</a:t>
            </a:r>
            <a:r>
              <a:rPr lang="zh-CN" altLang="en-US" sz="1600" b="1" dirty="0" smtClean="0"/>
              <a:t>，而是</a:t>
            </a:r>
            <a:r>
              <a:rPr lang="zh-CN" altLang="en-US" sz="1600" b="1" dirty="0"/>
              <a:t>整个逗号表达式 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(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&lt;=j,  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++)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的值；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971550" lvl="1"/>
            <a:r>
              <a:rPr lang="zh-CN" altLang="en-US" sz="1600" dirty="0"/>
              <a:t>其值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取决于最右边表达式</a:t>
            </a:r>
            <a:r>
              <a:rPr lang="en-US" altLang="zh-CN" sz="1600" b="1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b="1" dirty="0">
                <a:solidFill>
                  <a:srgbClr val="7030A0"/>
                </a:solidFill>
              </a:rPr>
              <a:t>++</a:t>
            </a:r>
            <a:r>
              <a:rPr lang="zh-CN" altLang="en-US" sz="1600" b="1" dirty="0">
                <a:solidFill>
                  <a:srgbClr val="7030A0"/>
                </a:solidFill>
              </a:rPr>
              <a:t>的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值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/>
            <a:r>
              <a:rPr lang="zh-CN" altLang="en-US" sz="1600" b="1" i="1" u="sng" dirty="0" smtClean="0">
                <a:solidFill>
                  <a:srgbClr val="C00000"/>
                </a:solidFill>
              </a:rPr>
              <a:t>循环终止条件是</a:t>
            </a:r>
            <a:r>
              <a:rPr lang="en-US" altLang="zh-CN" sz="1600" b="1" i="1" u="sng" dirty="0" err="1" smtClean="0">
                <a:solidFill>
                  <a:srgbClr val="C00000"/>
                </a:solidFill>
              </a:rPr>
              <a:t>i</a:t>
            </a:r>
            <a:r>
              <a:rPr lang="zh-CN" altLang="en-US" sz="1600" b="1" i="1" u="sng" dirty="0" smtClean="0">
                <a:solidFill>
                  <a:srgbClr val="C00000"/>
                </a:solidFill>
              </a:rPr>
              <a:t>的值（</a:t>
            </a:r>
            <a:r>
              <a:rPr lang="zh-CN" altLang="en-US" sz="1600" b="1" i="1" u="sng" dirty="0" smtClean="0">
                <a:solidFill>
                  <a:srgbClr val="006600"/>
                </a:solidFill>
              </a:rPr>
              <a:t>若</a:t>
            </a:r>
            <a:r>
              <a:rPr lang="en-US" altLang="zh-CN" sz="1600" b="1" i="1" u="sng" dirty="0" err="1" smtClean="0">
                <a:solidFill>
                  <a:srgbClr val="006600"/>
                </a:solidFill>
              </a:rPr>
              <a:t>i</a:t>
            </a:r>
            <a:r>
              <a:rPr lang="en-US" altLang="zh-CN" sz="1600" b="1" i="1" u="sng" dirty="0" smtClean="0">
                <a:solidFill>
                  <a:srgbClr val="006600"/>
                </a:solidFill>
              </a:rPr>
              <a:t>=0</a:t>
            </a:r>
            <a:r>
              <a:rPr lang="zh-CN" altLang="en-US" sz="1600" b="1" i="1" u="sng" dirty="0" smtClean="0">
                <a:solidFill>
                  <a:srgbClr val="006600"/>
                </a:solidFill>
              </a:rPr>
              <a:t>，终止循环，否则，继续循环</a:t>
            </a:r>
            <a:r>
              <a:rPr lang="zh-CN" altLang="en-US" sz="1600" b="1" i="1" u="sng" dirty="0" smtClean="0">
                <a:solidFill>
                  <a:srgbClr val="C00000"/>
                </a:solidFill>
              </a:rPr>
              <a:t>）</a:t>
            </a:r>
            <a:endParaRPr lang="en-US" altLang="zh-CN" sz="1600" b="1" i="1" u="sng" dirty="0" smtClean="0">
              <a:solidFill>
                <a:srgbClr val="C00000"/>
              </a:solidFill>
            </a:endParaRPr>
          </a:p>
          <a:p>
            <a:pPr marL="971550" lvl="1"/>
            <a:r>
              <a:rPr lang="en-US" altLang="zh-CN" sz="1600" dirty="0" smtClean="0"/>
              <a:t> </a:t>
            </a:r>
            <a:r>
              <a:rPr lang="en-US" altLang="zh-CN" sz="1600" b="1" u="sng" dirty="0" err="1" smtClean="0">
                <a:solidFill>
                  <a:srgbClr val="0000CC"/>
                </a:solidFill>
              </a:rPr>
              <a:t>i</a:t>
            </a:r>
            <a:r>
              <a:rPr lang="en-US" altLang="zh-CN" sz="1600" b="1" u="sng" dirty="0">
                <a:solidFill>
                  <a:srgbClr val="0000CC"/>
                </a:solidFill>
              </a:rPr>
              <a:t>&lt;=</a:t>
            </a:r>
            <a:r>
              <a:rPr lang="en-US" altLang="zh-CN" sz="1600" b="1" u="sng" dirty="0" smtClean="0">
                <a:solidFill>
                  <a:srgbClr val="0000CC"/>
                </a:solidFill>
              </a:rPr>
              <a:t>j</a:t>
            </a:r>
            <a:r>
              <a:rPr lang="zh-CN" altLang="en-US" sz="1600" b="1" u="sng" dirty="0" smtClean="0">
                <a:solidFill>
                  <a:srgbClr val="0000CC"/>
                </a:solidFill>
              </a:rPr>
              <a:t>仍然执行，但对循环条件不起作用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/>
            <a:r>
              <a:rPr lang="zh-CN" altLang="en-US" sz="1600" dirty="0" smtClean="0"/>
              <a:t>开始循环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i</a:t>
            </a:r>
            <a:r>
              <a:rPr lang="en-US" altLang="zh-CN" sz="1600" dirty="0"/>
              <a:t>=0,j=100</a:t>
            </a:r>
            <a:r>
              <a:rPr lang="zh-CN" altLang="en-US" sz="1600" dirty="0"/>
              <a:t>，</a:t>
            </a:r>
            <a:r>
              <a:rPr lang="zh-CN" altLang="en-US" sz="1600" dirty="0">
                <a:solidFill>
                  <a:srgbClr val="7030A0"/>
                </a:solidFill>
              </a:rPr>
              <a:t>然后判断循环</a:t>
            </a:r>
            <a:r>
              <a:rPr lang="zh-CN" altLang="en-US" sz="1600" dirty="0" smtClean="0">
                <a:solidFill>
                  <a:srgbClr val="7030A0"/>
                </a:solidFill>
              </a:rPr>
              <a:t>条件的真假</a:t>
            </a:r>
            <a:r>
              <a:rPr lang="zh-CN" altLang="en-US" sz="1600" dirty="0" smtClean="0"/>
              <a:t>，</a:t>
            </a:r>
            <a:endParaRPr lang="en-US" altLang="zh-CN" sz="1600" dirty="0"/>
          </a:p>
          <a:p>
            <a:pPr lvl="1" indent="0">
              <a:buNone/>
            </a:pPr>
            <a:r>
              <a:rPr lang="en-US" altLang="zh-CN" sz="1600" dirty="0"/>
              <a:t>      </a:t>
            </a:r>
            <a:r>
              <a:rPr lang="zh-CN" altLang="en-US" sz="1600" dirty="0"/>
              <a:t>此时逗号表达式</a:t>
            </a:r>
            <a:r>
              <a:rPr lang="en-US" altLang="zh-CN" sz="1600" b="1" dirty="0">
                <a:solidFill>
                  <a:srgbClr val="FF0000"/>
                </a:solidFill>
              </a:rPr>
              <a:t> (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&lt;=j,  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++) </a:t>
            </a:r>
            <a:r>
              <a:rPr lang="zh-CN" altLang="en-US" sz="1600" b="1" dirty="0">
                <a:solidFill>
                  <a:srgbClr val="FF0000"/>
                </a:solidFill>
              </a:rPr>
              <a:t>的值为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zh-CN" altLang="en-US" sz="1600" b="1" dirty="0">
                <a:solidFill>
                  <a:srgbClr val="FF0000"/>
                </a:solidFill>
              </a:rPr>
              <a:t>的值，即为</a:t>
            </a:r>
            <a:r>
              <a:rPr lang="en-US" altLang="zh-CN" sz="1600" b="1" dirty="0">
                <a:solidFill>
                  <a:srgbClr val="FF0000"/>
                </a:solidFill>
              </a:rPr>
              <a:t>0</a:t>
            </a:r>
            <a:r>
              <a:rPr lang="zh-CN" altLang="en-US" sz="1600" dirty="0"/>
              <a:t>，</a:t>
            </a:r>
            <a:r>
              <a:rPr lang="zh-CN" altLang="en-US" sz="1600" b="1" dirty="0">
                <a:solidFill>
                  <a:srgbClr val="006600"/>
                </a:solidFill>
              </a:rPr>
              <a:t>故循环</a:t>
            </a:r>
            <a:r>
              <a:rPr lang="en-US" altLang="zh-CN" sz="1600" b="1" dirty="0">
                <a:solidFill>
                  <a:srgbClr val="006600"/>
                </a:solidFill>
              </a:rPr>
              <a:t>0</a:t>
            </a:r>
            <a:r>
              <a:rPr lang="zh-CN" altLang="en-US" sz="1600" b="1" dirty="0">
                <a:solidFill>
                  <a:srgbClr val="006600"/>
                </a:solidFill>
              </a:rPr>
              <a:t>次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for</a:t>
            </a:r>
            <a:r>
              <a:rPr lang="en-US" altLang="zh-CN" sz="1800" dirty="0">
                <a:solidFill>
                  <a:srgbClr val="336600"/>
                </a:solidFill>
              </a:rPr>
              <a:t>(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=0, </a:t>
            </a:r>
            <a:r>
              <a:rPr lang="en-US" altLang="zh-CN" sz="1800" dirty="0">
                <a:solidFill>
                  <a:srgbClr val="006600"/>
                </a:solidFill>
              </a:rPr>
              <a:t>j=100</a:t>
            </a:r>
            <a:r>
              <a:rPr lang="en-US" altLang="zh-CN" sz="1800" dirty="0">
                <a:solidFill>
                  <a:srgbClr val="336600"/>
                </a:solidFill>
              </a:rPr>
              <a:t>;   </a:t>
            </a:r>
            <a:r>
              <a:rPr lang="en-US" altLang="zh-CN" sz="1800" b="1" dirty="0" err="1">
                <a:solidFill>
                  <a:srgbClr val="000000"/>
                </a:solidFill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</a:rPr>
              <a:t>&lt;=j</a:t>
            </a:r>
            <a:r>
              <a:rPr lang="en-US" altLang="zh-CN" sz="1800" b="1" dirty="0">
                <a:solidFill>
                  <a:srgbClr val="336600"/>
                </a:solidFill>
              </a:rPr>
              <a:t>,  </a:t>
            </a:r>
            <a:r>
              <a:rPr lang="en-US" altLang="zh-CN" sz="1800" b="1" dirty="0">
                <a:solidFill>
                  <a:srgbClr val="7030A0"/>
                </a:solidFill>
              </a:rPr>
              <a:t>j--</a:t>
            </a:r>
            <a:r>
              <a:rPr lang="en-US" altLang="zh-CN" sz="1800" dirty="0">
                <a:solidFill>
                  <a:srgbClr val="7030A0"/>
                </a:solidFill>
              </a:rPr>
              <a:t>;  </a:t>
            </a:r>
            <a:r>
              <a:rPr lang="en-US" altLang="zh-CN" sz="1800" dirty="0" err="1">
                <a:solidFill>
                  <a:srgbClr val="7030A0"/>
                </a:solidFill>
              </a:rPr>
              <a:t>i</a:t>
            </a:r>
            <a:r>
              <a:rPr lang="en-US" altLang="zh-CN" sz="1800" dirty="0">
                <a:solidFill>
                  <a:srgbClr val="7030A0"/>
                </a:solidFill>
              </a:rPr>
              <a:t>++</a:t>
            </a:r>
            <a:r>
              <a:rPr lang="en-US" altLang="zh-CN" sz="1800" dirty="0">
                <a:solidFill>
                  <a:srgbClr val="336600"/>
                </a:solidFill>
              </a:rPr>
              <a:t>)  k=</a:t>
            </a:r>
            <a:r>
              <a:rPr lang="en-US" altLang="zh-CN" sz="1800" dirty="0" err="1">
                <a:solidFill>
                  <a:srgbClr val="336600"/>
                </a:solidFill>
              </a:rPr>
              <a:t>i+j</a:t>
            </a:r>
            <a:r>
              <a:rPr lang="zh-CN" altLang="en-US" sz="1800" dirty="0">
                <a:solidFill>
                  <a:srgbClr val="336600"/>
                </a:solidFill>
              </a:rPr>
              <a:t>；</a:t>
            </a:r>
            <a:r>
              <a:rPr lang="en-US" altLang="zh-CN" sz="1800" dirty="0">
                <a:solidFill>
                  <a:srgbClr val="0303DF"/>
                </a:solidFill>
              </a:rPr>
              <a:t>//</a:t>
            </a:r>
            <a:r>
              <a:rPr lang="zh-CN" altLang="en-US" sz="1800" dirty="0">
                <a:solidFill>
                  <a:srgbClr val="0303DF"/>
                </a:solidFill>
              </a:rPr>
              <a:t>逗号表达式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600" dirty="0"/>
              <a:t>对于循环条件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&lt;=j</a:t>
            </a:r>
            <a:r>
              <a:rPr lang="en-US" altLang="zh-CN" sz="1600" dirty="0">
                <a:solidFill>
                  <a:srgbClr val="336600"/>
                </a:solidFill>
              </a:rPr>
              <a:t>,  </a:t>
            </a:r>
            <a:r>
              <a:rPr lang="en-US" altLang="zh-CN" sz="1600" dirty="0">
                <a:solidFill>
                  <a:srgbClr val="7030A0"/>
                </a:solidFill>
              </a:rPr>
              <a:t>j--</a:t>
            </a:r>
            <a:r>
              <a:rPr lang="en-US" altLang="zh-CN" sz="1600" dirty="0"/>
              <a:t>)</a:t>
            </a:r>
            <a:r>
              <a:rPr lang="zh-CN" altLang="en-US" sz="1600" dirty="0"/>
              <a:t>，</a:t>
            </a:r>
            <a:r>
              <a:rPr lang="zh-CN" altLang="en-US" sz="1600" b="1" dirty="0">
                <a:solidFill>
                  <a:srgbClr val="FF0000"/>
                </a:solidFill>
              </a:rPr>
              <a:t>当</a:t>
            </a:r>
            <a:r>
              <a:rPr lang="en-US" altLang="zh-CN" sz="1600" b="1" dirty="0">
                <a:solidFill>
                  <a:srgbClr val="FF0000"/>
                </a:solidFill>
              </a:rPr>
              <a:t>j=0</a:t>
            </a:r>
            <a:r>
              <a:rPr lang="zh-CN" altLang="en-US" sz="1600" b="1" dirty="0">
                <a:solidFill>
                  <a:srgbClr val="FF0000"/>
                </a:solidFill>
              </a:rPr>
              <a:t>时</a:t>
            </a:r>
            <a:r>
              <a:rPr lang="zh-CN" altLang="en-US" sz="1600" dirty="0" smtClean="0"/>
              <a:t>，终止循环</a:t>
            </a:r>
            <a:r>
              <a:rPr lang="en-US" altLang="zh-CN" sz="1600" b="1" dirty="0" smtClean="0"/>
              <a:t> </a:t>
            </a:r>
            <a:endParaRPr lang="en-US" altLang="zh-CN" sz="1600" b="1" dirty="0"/>
          </a:p>
          <a:p>
            <a:pPr marL="971550" lvl="1"/>
            <a:r>
              <a:rPr lang="en-US" altLang="zh-CN" sz="1600" b="1" dirty="0" err="1"/>
              <a:t>i</a:t>
            </a:r>
            <a:r>
              <a:rPr lang="en-US" altLang="zh-CN" sz="1600" b="1" dirty="0"/>
              <a:t>&lt;=j</a:t>
            </a:r>
            <a:r>
              <a:rPr lang="zh-CN" altLang="en-US" sz="1600" b="1" dirty="0"/>
              <a:t>尽管在循环条件中不起作用，但仍要执行；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j</a:t>
            </a:r>
            <a:r>
              <a:rPr lang="zh-CN" altLang="en-US" sz="1600" dirty="0"/>
              <a:t>：</a:t>
            </a:r>
            <a:r>
              <a:rPr lang="en-US" altLang="zh-CN" sz="1600" dirty="0"/>
              <a:t>100~1, </a:t>
            </a:r>
            <a:r>
              <a:rPr lang="zh-CN" altLang="en-US" sz="1600" dirty="0"/>
              <a:t>因此</a:t>
            </a:r>
            <a:r>
              <a:rPr lang="zh-CN" altLang="en-US" sz="1600" dirty="0">
                <a:solidFill>
                  <a:srgbClr val="0000CC"/>
                </a:solidFill>
              </a:rPr>
              <a:t>循环</a:t>
            </a:r>
            <a:r>
              <a:rPr lang="en-US" altLang="zh-CN" sz="1600" dirty="0">
                <a:solidFill>
                  <a:srgbClr val="0000CC"/>
                </a:solidFill>
              </a:rPr>
              <a:t>100</a:t>
            </a:r>
            <a:r>
              <a:rPr lang="zh-CN" altLang="en-US" sz="1600" dirty="0">
                <a:solidFill>
                  <a:srgbClr val="0000CC"/>
                </a:solidFill>
              </a:rPr>
              <a:t>次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4975167" y="2177936"/>
            <a:ext cx="2306782" cy="307570"/>
          </a:xfrm>
          <a:prstGeom prst="wedgeRoundRectCallout">
            <a:avLst>
              <a:gd name="adj1" fmla="val -66401"/>
              <a:gd name="adj2" fmla="val 48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++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：先判定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的值，后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++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4634345" y="1558743"/>
            <a:ext cx="1143000" cy="307570"/>
          </a:xfrm>
          <a:prstGeom prst="wedgeRoundRectCallout">
            <a:avLst>
              <a:gd name="adj1" fmla="val -48743"/>
              <a:gd name="adj2" fmla="val 194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400" b="1" dirty="0" smtClean="0">
                <a:solidFill>
                  <a:srgbClr val="006600"/>
                </a:solidFill>
              </a:rPr>
              <a:t>循环</a:t>
            </a:r>
            <a:r>
              <a:rPr lang="en-US" altLang="zh-CN" sz="1400" b="1" dirty="0">
                <a:solidFill>
                  <a:srgbClr val="006600"/>
                </a:solidFill>
              </a:rPr>
              <a:t>0</a:t>
            </a:r>
            <a:r>
              <a:rPr lang="zh-CN" altLang="en-US" sz="1400" b="1" dirty="0">
                <a:solidFill>
                  <a:srgbClr val="006600"/>
                </a:solidFill>
              </a:rPr>
              <a:t>次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28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课后练习：</a:t>
            </a:r>
            <a:r>
              <a:rPr lang="en-US" altLang="zh-CN" sz="2400" dirty="0" smtClean="0"/>
              <a:t>for</a:t>
            </a:r>
            <a:r>
              <a:rPr lang="zh-CN" altLang="en-US" sz="2400" dirty="0"/>
              <a:t>循环中</a:t>
            </a:r>
            <a:r>
              <a:rPr lang="zh-CN" altLang="en-US" sz="2400" dirty="0">
                <a:solidFill>
                  <a:srgbClr val="006600"/>
                </a:solidFill>
              </a:rPr>
              <a:t>循环条件</a:t>
            </a:r>
            <a:r>
              <a:rPr lang="zh-CN" altLang="en-US" sz="2400" dirty="0">
                <a:solidFill>
                  <a:srgbClr val="C00000"/>
                </a:solidFill>
              </a:rPr>
              <a:t>注意</a:t>
            </a:r>
            <a:r>
              <a:rPr lang="zh-CN" altLang="en-US" sz="2400" dirty="0"/>
              <a:t>逗号表达式的使用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, j, k, m = 5;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for</a:t>
            </a:r>
            <a:r>
              <a:rPr lang="en-US" altLang="zh-CN" dirty="0">
                <a:solidFill>
                  <a:srgbClr val="336600"/>
                </a:solidFill>
              </a:rPr>
              <a:t>(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=0, </a:t>
            </a:r>
            <a:r>
              <a:rPr lang="en-US" altLang="zh-CN" dirty="0">
                <a:solidFill>
                  <a:srgbClr val="006600"/>
                </a:solidFill>
              </a:rPr>
              <a:t>j=100</a:t>
            </a:r>
            <a:r>
              <a:rPr lang="en-US" altLang="zh-CN" dirty="0">
                <a:solidFill>
                  <a:srgbClr val="336600"/>
                </a:solidFill>
              </a:rPr>
              <a:t>;   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&lt;=j, </a:t>
            </a:r>
            <a:r>
              <a:rPr lang="en-US" altLang="zh-CN" dirty="0">
                <a:solidFill>
                  <a:srgbClr val="FF0000"/>
                </a:solidFill>
              </a:rPr>
              <a:t>m--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i</a:t>
            </a:r>
            <a:r>
              <a:rPr lang="en-US" altLang="zh-CN" dirty="0">
                <a:solidFill>
                  <a:srgbClr val="7030A0"/>
                </a:solidFill>
              </a:rPr>
              <a:t>++</a:t>
            </a:r>
            <a:r>
              <a:rPr lang="zh-CN" altLang="en-US" dirty="0">
                <a:solidFill>
                  <a:srgbClr val="7030A0"/>
                </a:solidFill>
              </a:rPr>
              <a:t>，</a:t>
            </a:r>
            <a:r>
              <a:rPr lang="en-US" altLang="zh-CN" dirty="0">
                <a:solidFill>
                  <a:srgbClr val="7030A0"/>
                </a:solidFill>
              </a:rPr>
              <a:t>j--</a:t>
            </a:r>
            <a:r>
              <a:rPr lang="en-US" altLang="zh-CN" dirty="0">
                <a:solidFill>
                  <a:srgbClr val="336600"/>
                </a:solidFill>
              </a:rPr>
              <a:t>)  k=</a:t>
            </a:r>
            <a:r>
              <a:rPr lang="en-US" altLang="zh-CN" dirty="0" err="1">
                <a:solidFill>
                  <a:srgbClr val="336600"/>
                </a:solidFill>
              </a:rPr>
              <a:t>i+j</a:t>
            </a:r>
            <a:r>
              <a:rPr lang="zh-CN" altLang="en-US" dirty="0">
                <a:solidFill>
                  <a:srgbClr val="336600"/>
                </a:solidFill>
              </a:rPr>
              <a:t>；</a:t>
            </a:r>
            <a:endParaRPr lang="en-US" altLang="zh-CN" dirty="0">
              <a:solidFill>
                <a:srgbClr val="0303DF"/>
              </a:solidFill>
            </a:endParaRPr>
          </a:p>
          <a:p>
            <a:pPr marL="971550" lvl="1"/>
            <a:r>
              <a:rPr lang="en-US" altLang="zh-CN" dirty="0" err="1"/>
              <a:t>i</a:t>
            </a:r>
            <a:r>
              <a:rPr lang="zh-CN" altLang="en-US" dirty="0"/>
              <a:t>的值：</a:t>
            </a:r>
            <a:r>
              <a:rPr lang="en-US" altLang="zh-CN" dirty="0"/>
              <a:t>0~4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j</a:t>
            </a:r>
            <a:r>
              <a:rPr lang="zh-CN" altLang="en-US" dirty="0"/>
              <a:t>的值：</a:t>
            </a:r>
            <a:r>
              <a:rPr lang="en-US" altLang="zh-CN" dirty="0"/>
              <a:t>100~96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循环</a:t>
            </a:r>
            <a:r>
              <a:rPr lang="zh-CN" altLang="en-US" dirty="0">
                <a:solidFill>
                  <a:srgbClr val="0000CC"/>
                </a:solidFill>
              </a:rPr>
              <a:t>条件 </a:t>
            </a:r>
            <a:r>
              <a:rPr lang="en-US" altLang="zh-CN" dirty="0">
                <a:solidFill>
                  <a:srgbClr val="0000CC"/>
                </a:solidFill>
              </a:rPr>
              <a:t>(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&lt;=j, m--)</a:t>
            </a:r>
            <a:r>
              <a:rPr lang="zh-CN" altLang="en-US" dirty="0"/>
              <a:t>的值取决于</a:t>
            </a:r>
            <a:r>
              <a:rPr lang="en-US" altLang="zh-CN" dirty="0"/>
              <a:t>m</a:t>
            </a:r>
            <a:r>
              <a:rPr lang="zh-CN" altLang="en-US" dirty="0"/>
              <a:t>的值，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&lt;=j</a:t>
            </a:r>
            <a:r>
              <a:rPr lang="zh-CN" altLang="en-US" dirty="0">
                <a:solidFill>
                  <a:srgbClr val="FF0000"/>
                </a:solidFill>
              </a:rPr>
              <a:t>不起作用，但要执行；</a:t>
            </a:r>
            <a:endParaRPr lang="en-US" altLang="zh-CN" dirty="0">
              <a:solidFill>
                <a:srgbClr val="FF0000"/>
              </a:solidFill>
            </a:endParaRPr>
          </a:p>
          <a:p>
            <a:pPr marL="971550" lvl="1"/>
            <a:r>
              <a:rPr lang="en-US" altLang="zh-CN" dirty="0">
                <a:solidFill>
                  <a:srgbClr val="FF0000"/>
                </a:solidFill>
              </a:rPr>
              <a:t>m: 5~1</a:t>
            </a:r>
            <a:r>
              <a:rPr lang="zh-CN" altLang="en-US" dirty="0">
                <a:solidFill>
                  <a:srgbClr val="FF0000"/>
                </a:solidFill>
              </a:rPr>
              <a:t>， 因此循环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次；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7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7030A0"/>
                </a:solidFill>
              </a:rPr>
              <a:t>课后练习： </a:t>
            </a:r>
            <a:r>
              <a:rPr lang="en-US" altLang="zh-CN" sz="2400" dirty="0" smtClean="0"/>
              <a:t>for</a:t>
            </a:r>
            <a:r>
              <a:rPr lang="zh-CN" altLang="en-US" sz="2400" dirty="0"/>
              <a:t>循环中</a:t>
            </a:r>
            <a:r>
              <a:rPr lang="zh-CN" altLang="en-US" sz="2400" dirty="0">
                <a:solidFill>
                  <a:srgbClr val="006600"/>
                </a:solidFill>
              </a:rPr>
              <a:t>循环条件</a:t>
            </a:r>
            <a:r>
              <a:rPr lang="zh-CN" altLang="en-US" sz="2400" dirty="0">
                <a:solidFill>
                  <a:srgbClr val="C00000"/>
                </a:solidFill>
              </a:rPr>
              <a:t>注意</a:t>
            </a:r>
            <a:r>
              <a:rPr lang="zh-CN" altLang="en-US" sz="2400" dirty="0"/>
              <a:t>逗号表达式的使用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, j, k, m = 5;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for</a:t>
            </a:r>
            <a:r>
              <a:rPr lang="en-US" altLang="zh-CN" dirty="0">
                <a:solidFill>
                  <a:srgbClr val="336600"/>
                </a:solidFill>
              </a:rPr>
              <a:t>(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=0, </a:t>
            </a:r>
            <a:r>
              <a:rPr lang="en-US" altLang="zh-CN" b="1" dirty="0">
                <a:solidFill>
                  <a:srgbClr val="006600"/>
                </a:solidFill>
              </a:rPr>
              <a:t>j=100</a:t>
            </a:r>
            <a:r>
              <a:rPr lang="en-US" altLang="zh-CN" b="1" dirty="0">
                <a:solidFill>
                  <a:srgbClr val="336600"/>
                </a:solidFill>
              </a:rPr>
              <a:t>; </a:t>
            </a:r>
            <a:r>
              <a:rPr lang="en-US" altLang="zh-CN" b="1" dirty="0">
                <a:solidFill>
                  <a:srgbClr val="FF0000"/>
                </a:solidFill>
              </a:rPr>
              <a:t>m--, </a:t>
            </a:r>
            <a:r>
              <a:rPr lang="en-US" altLang="zh-CN" b="1" dirty="0">
                <a:solidFill>
                  <a:srgbClr val="3366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&lt;=j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i</a:t>
            </a:r>
            <a:r>
              <a:rPr lang="en-US" altLang="zh-CN" dirty="0">
                <a:solidFill>
                  <a:srgbClr val="7030A0"/>
                </a:solidFill>
              </a:rPr>
              <a:t>++</a:t>
            </a:r>
            <a:r>
              <a:rPr lang="zh-CN" altLang="en-US" dirty="0">
                <a:solidFill>
                  <a:srgbClr val="7030A0"/>
                </a:solidFill>
              </a:rPr>
              <a:t>，</a:t>
            </a:r>
            <a:r>
              <a:rPr lang="en-US" altLang="zh-CN" dirty="0">
                <a:solidFill>
                  <a:srgbClr val="7030A0"/>
                </a:solidFill>
              </a:rPr>
              <a:t>j--</a:t>
            </a:r>
            <a:r>
              <a:rPr lang="en-US" altLang="zh-CN" dirty="0">
                <a:solidFill>
                  <a:srgbClr val="336600"/>
                </a:solidFill>
              </a:rPr>
              <a:t>)  k=</a:t>
            </a:r>
            <a:r>
              <a:rPr lang="en-US" altLang="zh-CN" dirty="0" err="1">
                <a:solidFill>
                  <a:srgbClr val="336600"/>
                </a:solidFill>
              </a:rPr>
              <a:t>i+j</a:t>
            </a:r>
            <a:r>
              <a:rPr lang="zh-CN" altLang="en-US" dirty="0">
                <a:solidFill>
                  <a:srgbClr val="336600"/>
                </a:solidFill>
              </a:rPr>
              <a:t>；</a:t>
            </a:r>
            <a:r>
              <a:rPr lang="en-US" altLang="zh-CN" dirty="0">
                <a:solidFill>
                  <a:srgbClr val="0303DF"/>
                </a:solidFill>
              </a:rPr>
              <a:t>//</a:t>
            </a:r>
            <a:r>
              <a:rPr lang="zh-CN" altLang="en-US" dirty="0">
                <a:solidFill>
                  <a:srgbClr val="0303DF"/>
                </a:solidFill>
              </a:rPr>
              <a:t>逗号表达式</a:t>
            </a:r>
            <a:endParaRPr lang="en-US" altLang="zh-CN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303DF"/>
                </a:solidFill>
              </a:rPr>
              <a:t>循环结束后</a:t>
            </a:r>
            <a:endParaRPr lang="en-US" altLang="zh-CN" dirty="0">
              <a:solidFill>
                <a:srgbClr val="0303DF"/>
              </a:solidFill>
            </a:endParaRPr>
          </a:p>
          <a:p>
            <a:pPr marL="971550" lvl="1"/>
            <a:r>
              <a:rPr lang="en-US" altLang="zh-CN" dirty="0" err="1"/>
              <a:t>i</a:t>
            </a:r>
            <a:r>
              <a:rPr lang="zh-CN" altLang="en-US" dirty="0"/>
              <a:t>的值：</a:t>
            </a:r>
            <a:r>
              <a:rPr lang="en-US" altLang="zh-CN" dirty="0"/>
              <a:t>0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50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j</a:t>
            </a:r>
            <a:r>
              <a:rPr lang="zh-CN" altLang="en-US" dirty="0"/>
              <a:t>的值：</a:t>
            </a:r>
            <a:r>
              <a:rPr lang="en-US" altLang="zh-CN" dirty="0"/>
              <a:t>100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50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m</a:t>
            </a:r>
            <a:r>
              <a:rPr lang="zh-CN" altLang="en-US" dirty="0"/>
              <a:t>的值：</a:t>
            </a:r>
            <a:r>
              <a:rPr lang="en-US" altLang="zh-CN" dirty="0"/>
              <a:t>5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-46</a:t>
            </a:r>
          </a:p>
          <a:p>
            <a:pPr marL="971550" lvl="1"/>
            <a:r>
              <a:rPr lang="en-US" altLang="zh-CN" dirty="0" err="1"/>
              <a:t>i+j</a:t>
            </a:r>
            <a:r>
              <a:rPr lang="en-US" altLang="zh-CN" dirty="0"/>
              <a:t> = 100</a:t>
            </a:r>
            <a:r>
              <a:rPr lang="zh-CN" altLang="en-US" dirty="0"/>
              <a:t>；因此</a:t>
            </a:r>
            <a:r>
              <a:rPr lang="en-US" altLang="zh-CN" dirty="0"/>
              <a:t>k=100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m- - 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rgbClr val="0000CC"/>
                </a:solidFill>
              </a:rPr>
              <a:t>循环条件</a:t>
            </a:r>
            <a:r>
              <a:rPr lang="zh-CN" altLang="en-US" dirty="0"/>
              <a:t>中不起作用，因此</a:t>
            </a:r>
            <a:r>
              <a:rPr lang="zh-CN" altLang="en-US" b="1" dirty="0">
                <a:solidFill>
                  <a:srgbClr val="C00000"/>
                </a:solidFill>
              </a:rPr>
              <a:t>循环</a:t>
            </a:r>
            <a:r>
              <a:rPr lang="en-US" altLang="zh-CN" b="1" dirty="0">
                <a:solidFill>
                  <a:srgbClr val="C00000"/>
                </a:solidFill>
              </a:rPr>
              <a:t>51</a:t>
            </a:r>
            <a:r>
              <a:rPr lang="zh-CN" altLang="en-US" b="1" dirty="0">
                <a:solidFill>
                  <a:srgbClr val="C00000"/>
                </a:solidFill>
              </a:rPr>
              <a:t>次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</a:rPr>
              <a:t>尽管</a:t>
            </a:r>
            <a:r>
              <a:rPr lang="en-US" altLang="zh-CN" b="1" dirty="0">
                <a:solidFill>
                  <a:srgbClr val="006600"/>
                </a:solidFill>
              </a:rPr>
              <a:t>m--</a:t>
            </a:r>
            <a:r>
              <a:rPr lang="zh-CN" altLang="en-US" b="1" dirty="0">
                <a:solidFill>
                  <a:srgbClr val="006600"/>
                </a:solidFill>
              </a:rPr>
              <a:t>在循环条件中不起作用，但其值会随之改变；</a:t>
            </a:r>
            <a:endParaRPr lang="en-US" altLang="zh-CN" sz="2000" b="1" dirty="0">
              <a:solidFill>
                <a:srgbClr val="006600"/>
              </a:solidFill>
            </a:endParaRPr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05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7030A0"/>
                </a:solidFill>
              </a:rPr>
              <a:t>课后练习：</a:t>
            </a:r>
            <a:r>
              <a:rPr lang="zh-CN" altLang="en-US" sz="2400" dirty="0" smtClean="0"/>
              <a:t>逗号</a:t>
            </a:r>
            <a:r>
              <a:rPr lang="zh-CN" altLang="en-US" sz="2400" dirty="0"/>
              <a:t>表达式中</a:t>
            </a:r>
            <a:r>
              <a:rPr lang="zh-CN" altLang="en-US" sz="2400" dirty="0">
                <a:solidFill>
                  <a:srgbClr val="C00000"/>
                </a:solidFill>
              </a:rPr>
              <a:t>最后一条语句必须有确定的值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考察下述语句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int </a:t>
            </a:r>
            <a:r>
              <a:rPr lang="en-US" altLang="zh-CN" sz="1800" dirty="0" err="1"/>
              <a:t>a,b</a:t>
            </a:r>
            <a:r>
              <a:rPr lang="en-US" altLang="zh-CN" sz="1800" dirty="0"/>
              <a:t>; </a:t>
            </a:r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scanf</a:t>
            </a:r>
            <a:r>
              <a:rPr lang="en-US" altLang="zh-CN" sz="1800" dirty="0">
                <a:solidFill>
                  <a:srgbClr val="0000CC"/>
                </a:solidFill>
              </a:rPr>
              <a:t>(“%</a:t>
            </a:r>
            <a:r>
              <a:rPr lang="en-US" altLang="zh-CN" sz="1800" dirty="0" err="1">
                <a:solidFill>
                  <a:srgbClr val="0000CC"/>
                </a:solidFill>
              </a:rPr>
              <a:t>d%d</a:t>
            </a:r>
            <a:r>
              <a:rPr lang="en-US" altLang="zh-CN" sz="1800" dirty="0">
                <a:solidFill>
                  <a:srgbClr val="0000CC"/>
                </a:solidFill>
              </a:rPr>
              <a:t>”,&amp;</a:t>
            </a:r>
            <a:r>
              <a:rPr lang="en-US" altLang="zh-CN" sz="1800" dirty="0" err="1">
                <a:solidFill>
                  <a:srgbClr val="0000CC"/>
                </a:solidFill>
              </a:rPr>
              <a:t>a,&amp;b</a:t>
            </a:r>
            <a:r>
              <a:rPr lang="en-US" altLang="zh-CN" sz="1800" dirty="0">
                <a:solidFill>
                  <a:srgbClr val="0000CC"/>
                </a:solidFill>
              </a:rPr>
              <a:t>), a=</a:t>
            </a:r>
            <a:r>
              <a:rPr lang="en-US" altLang="zh-CN" sz="1800" dirty="0" err="1">
                <a:solidFill>
                  <a:srgbClr val="0000CC"/>
                </a:solidFill>
              </a:rPr>
              <a:t>a+b</a:t>
            </a:r>
            <a:r>
              <a:rPr lang="en-US" altLang="zh-CN" sz="1800" dirty="0">
                <a:solidFill>
                  <a:srgbClr val="0000CC"/>
                </a:solidFill>
              </a:rPr>
              <a:t>, </a:t>
            </a:r>
            <a:r>
              <a:rPr lang="en-US" altLang="zh-CN" sz="1800" dirty="0" err="1">
                <a:solidFill>
                  <a:srgbClr val="0000CC"/>
                </a:solidFill>
              </a:rPr>
              <a:t>printf</a:t>
            </a:r>
            <a:r>
              <a:rPr lang="en-US" altLang="zh-CN" sz="1800" dirty="0">
                <a:solidFill>
                  <a:srgbClr val="0000CC"/>
                </a:solidFill>
              </a:rPr>
              <a:t>(“a=%d\</a:t>
            </a:r>
            <a:r>
              <a:rPr lang="en-US" altLang="zh-CN" sz="1800" dirty="0" err="1">
                <a:solidFill>
                  <a:srgbClr val="0000CC"/>
                </a:solidFill>
              </a:rPr>
              <a:t>n”,a</a:t>
            </a:r>
            <a:r>
              <a:rPr lang="en-US" altLang="zh-CN" sz="1800" dirty="0">
                <a:solidFill>
                  <a:srgbClr val="0000CC"/>
                </a:solidFill>
              </a:rPr>
              <a:t>);   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思考：该整个逗号表达式的值是多少？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宋体" panose="02010600030101010101" pitchFamily="2" charset="-122"/>
              </a:rPr>
              <a:t>思考：如果如果逗号表达式的最后一条语句无法确定其值，</a:t>
            </a:r>
            <a:r>
              <a:rPr lang="en-US" altLang="zh-CN" sz="2000" dirty="0">
                <a:sym typeface="宋体" panose="02010600030101010101" pitchFamily="2" charset="-122"/>
              </a:rPr>
              <a:t>C</a:t>
            </a:r>
            <a:r>
              <a:rPr lang="zh-CN" altLang="en-US" sz="2000" dirty="0">
                <a:sym typeface="宋体" panose="02010600030101010101" pitchFamily="2" charset="-122"/>
              </a:rPr>
              <a:t>将如何处理？</a:t>
            </a:r>
            <a:endParaRPr lang="en-US" altLang="zh-CN" sz="2000" dirty="0">
              <a:sym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宋体" panose="02010600030101010101" pitchFamily="2" charset="-122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2A31E9C2-50A9-4EC8-8DA7-06A5C0A15E38}"/>
              </a:ext>
            </a:extLst>
          </p:cNvPr>
          <p:cNvSpPr/>
          <p:nvPr/>
        </p:nvSpPr>
        <p:spPr bwMode="auto">
          <a:xfrm>
            <a:off x="5419287" y="2197980"/>
            <a:ext cx="2197918" cy="931114"/>
          </a:xfrm>
          <a:prstGeom prst="wedgeRoundRectCallout">
            <a:avLst>
              <a:gd name="adj1" fmla="val -18586"/>
              <a:gd name="adj2" fmla="val 4870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左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右顺序执行；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函数的返回值；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C7EBDDCA-9F60-48DD-8B41-BB78A970E7F1}"/>
              </a:ext>
            </a:extLst>
          </p:cNvPr>
          <p:cNvSpPr/>
          <p:nvPr/>
        </p:nvSpPr>
        <p:spPr bwMode="auto">
          <a:xfrm>
            <a:off x="1770079" y="3971397"/>
            <a:ext cx="1963024" cy="659390"/>
          </a:xfrm>
          <a:prstGeom prst="wedgeRoundRectCallout">
            <a:avLst>
              <a:gd name="adj1" fmla="val -18586"/>
              <a:gd name="adj2" fmla="val 4870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不允许。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编译错误。</a:t>
            </a:r>
          </a:p>
        </p:txBody>
      </p:sp>
    </p:spTree>
    <p:extLst>
      <p:ext uri="{BB962C8B-B14F-4D97-AF65-F5344CB8AC3E}">
        <p14:creationId xmlns:p14="http://schemas.microsoft.com/office/powerpoint/2010/main" val="14343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70D31-E352-4919-939F-8549E91C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7030A0"/>
                </a:solidFill>
              </a:rPr>
              <a:t>课后练习：</a:t>
            </a:r>
            <a:r>
              <a:rPr lang="zh-CN" altLang="en-US" sz="2400" dirty="0" smtClean="0"/>
              <a:t>一</a:t>
            </a:r>
            <a:r>
              <a:rPr lang="zh-CN" altLang="en-US" sz="2400" dirty="0"/>
              <a:t>个用分号结束的逗号表达式视为一条</a:t>
            </a:r>
            <a:r>
              <a:rPr lang="en-US" altLang="zh-CN" sz="2400" dirty="0"/>
              <a:t>c</a:t>
            </a:r>
            <a:r>
              <a:rPr lang="zh-CN" altLang="en-US" sz="2400" dirty="0"/>
              <a:t>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E8854-8194-40A1-A328-BCAF12666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35063"/>
            <a:ext cx="4908346" cy="433678"/>
          </a:xfrm>
        </p:spPr>
        <p:txBody>
          <a:bodyPr/>
          <a:lstStyle/>
          <a:p>
            <a:r>
              <a:rPr lang="zh-CN" altLang="en-US" dirty="0"/>
              <a:t>比较下述两程序片段的执行结果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F4D9587-4725-43F6-B826-3ADE4B29F400}"/>
              </a:ext>
            </a:extLst>
          </p:cNvPr>
          <p:cNvSpPr txBox="1">
            <a:spLocks/>
          </p:cNvSpPr>
          <p:nvPr/>
        </p:nvSpPr>
        <p:spPr bwMode="auto">
          <a:xfrm>
            <a:off x="485776" y="1768824"/>
            <a:ext cx="2975272" cy="1947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int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int sum =0;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&lt;=10;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 )	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       sum +=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  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err="1"/>
              <a:t>printf</a:t>
            </a:r>
            <a:r>
              <a:rPr lang="en-US" altLang="zh-CN" sz="1800" dirty="0"/>
              <a:t>(“%d\</a:t>
            </a:r>
            <a:r>
              <a:rPr lang="en-US" altLang="zh-CN" sz="1800" dirty="0" err="1"/>
              <a:t>n”,sum</a:t>
            </a:r>
            <a:r>
              <a:rPr lang="en-US" altLang="zh-CN" sz="1800" dirty="0"/>
              <a:t>);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E5F5EDA-0501-410B-A5C7-21A8CF8B69C7}"/>
              </a:ext>
            </a:extLst>
          </p:cNvPr>
          <p:cNvSpPr txBox="1">
            <a:spLocks/>
          </p:cNvSpPr>
          <p:nvPr/>
        </p:nvSpPr>
        <p:spPr bwMode="auto">
          <a:xfrm>
            <a:off x="3591153" y="1785759"/>
            <a:ext cx="3833104" cy="1947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int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int sum =0;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&lt;=10;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 )	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       sum +=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,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(“%d\</a:t>
            </a:r>
            <a:r>
              <a:rPr lang="en-US" altLang="zh-CN" sz="1800" dirty="0" err="1"/>
              <a:t>n”,sum</a:t>
            </a:r>
            <a:r>
              <a:rPr lang="en-US" altLang="zh-CN" sz="1800" dirty="0"/>
              <a:t>);</a:t>
            </a:r>
          </a:p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CE31BA3-0237-463B-9B1B-B0CAC5B8E417}"/>
              </a:ext>
            </a:extLst>
          </p:cNvPr>
          <p:cNvSpPr txBox="1">
            <a:spLocks/>
          </p:cNvSpPr>
          <p:nvPr/>
        </p:nvSpPr>
        <p:spPr bwMode="auto">
          <a:xfrm>
            <a:off x="3591153" y="3809799"/>
            <a:ext cx="3833104" cy="1947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&lt;=10;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 )	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{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     sum +=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(“%d\</a:t>
            </a:r>
            <a:r>
              <a:rPr lang="en-US" altLang="zh-CN" sz="1800" dirty="0" err="1"/>
              <a:t>n”,sum</a:t>
            </a:r>
            <a:r>
              <a:rPr lang="en-US" altLang="zh-CN" sz="1800" dirty="0"/>
              <a:t>);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}</a:t>
            </a:r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E05E3B2-BCF3-4B1C-828B-0C89E02199EB}"/>
              </a:ext>
            </a:extLst>
          </p:cNvPr>
          <p:cNvSpPr txBox="1">
            <a:spLocks/>
          </p:cNvSpPr>
          <p:nvPr/>
        </p:nvSpPr>
        <p:spPr bwMode="auto">
          <a:xfrm>
            <a:off x="1023796" y="4212102"/>
            <a:ext cx="2101692" cy="90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200" dirty="0"/>
              <a:t>右边的</a:t>
            </a:r>
            <a:r>
              <a:rPr lang="en-US" altLang="zh-CN" sz="2200" dirty="0"/>
              <a:t>for</a:t>
            </a:r>
            <a:r>
              <a:rPr lang="zh-CN" altLang="en-US" sz="2200" dirty="0"/>
              <a:t>循环体相当于：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DA54F56-6984-4F53-B31B-742E698D9CA6}"/>
              </a:ext>
            </a:extLst>
          </p:cNvPr>
          <p:cNvSpPr txBox="1">
            <a:spLocks/>
          </p:cNvSpPr>
          <p:nvPr/>
        </p:nvSpPr>
        <p:spPr bwMode="auto">
          <a:xfrm>
            <a:off x="7554362" y="1743833"/>
            <a:ext cx="1021313" cy="194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C00000"/>
                </a:solidFill>
              </a:rPr>
              <a:t>不直观，降低程序的可读性。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zh-CN" altLang="en-US" sz="1600" dirty="0">
                <a:solidFill>
                  <a:srgbClr val="0000CC"/>
                </a:solidFill>
              </a:rPr>
              <a:t>可以在不影响可读性的情况下使用</a:t>
            </a:r>
            <a:r>
              <a:rPr lang="zh-CN" altLang="en-US" sz="1600" dirty="0">
                <a:solidFill>
                  <a:srgbClr val="C0000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5400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循环中表达式的其它</a:t>
            </a:r>
            <a:r>
              <a:rPr lang="zh-CN" altLang="en-US" dirty="0" smtClean="0"/>
              <a:t>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回顾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  <a:r>
              <a:rPr lang="zh-CN" altLang="en-US" dirty="0" smtClean="0"/>
              <a:t>格式</a:t>
            </a:r>
            <a:endParaRPr lang="en-US" altLang="zh-CN" dirty="0"/>
          </a:p>
          <a:p>
            <a:pPr lvl="2">
              <a:buNone/>
              <a:defRPr/>
            </a:pPr>
            <a:r>
              <a:rPr lang="en-US" altLang="zh-CN" sz="1800" dirty="0">
                <a:ea typeface="黑体" panose="02010609060101010101" pitchFamily="49" charset="-122"/>
              </a:rPr>
              <a:t>for ( </a:t>
            </a:r>
            <a:r>
              <a:rPr lang="zh-CN" altLang="en-US" sz="1800" dirty="0">
                <a:solidFill>
                  <a:srgbClr val="0000CC"/>
                </a:solidFill>
                <a:ea typeface="黑体" panose="02010609060101010101" pitchFamily="49" charset="-122"/>
              </a:rPr>
              <a:t>表达式</a:t>
            </a:r>
            <a:r>
              <a:rPr lang="en-US" altLang="zh-CN" sz="1800" dirty="0">
                <a:solidFill>
                  <a:srgbClr val="0000CC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1800" dirty="0">
                <a:ea typeface="黑体" panose="02010609060101010101" pitchFamily="49" charset="-122"/>
              </a:rPr>
              <a:t>；</a:t>
            </a:r>
            <a:r>
              <a:rPr lang="zh-CN" altLang="en-US" sz="1800" dirty="0">
                <a:solidFill>
                  <a:srgbClr val="006600"/>
                </a:solidFill>
                <a:ea typeface="黑体" panose="02010609060101010101" pitchFamily="49" charset="-122"/>
              </a:rPr>
              <a:t>表达式</a:t>
            </a:r>
            <a:r>
              <a:rPr lang="en-US" altLang="zh-CN" sz="1800" dirty="0">
                <a:solidFill>
                  <a:srgbClr val="0066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1800" dirty="0">
                <a:ea typeface="黑体" panose="02010609060101010101" pitchFamily="49" charset="-122"/>
              </a:rPr>
              <a:t>；</a:t>
            </a:r>
            <a:r>
              <a:rPr lang="zh-CN" altLang="en-US" sz="1800" dirty="0">
                <a:solidFill>
                  <a:srgbClr val="C00000"/>
                </a:solidFill>
                <a:ea typeface="黑体" panose="02010609060101010101" pitchFamily="49" charset="-122"/>
              </a:rPr>
              <a:t>表达式</a:t>
            </a:r>
            <a:r>
              <a:rPr lang="en-US" altLang="zh-CN" sz="1800" dirty="0">
                <a:solidFill>
                  <a:srgbClr val="C00000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1800" dirty="0">
                <a:ea typeface="黑体" panose="02010609060101010101" pitchFamily="49" charset="-122"/>
              </a:rPr>
              <a:t> )</a:t>
            </a:r>
          </a:p>
          <a:p>
            <a:pPr lvl="2">
              <a:buNone/>
              <a:defRPr/>
            </a:pPr>
            <a:r>
              <a:rPr lang="en-US" altLang="zh-CN" sz="1800" dirty="0">
                <a:ea typeface="黑体" panose="02010609060101010101" pitchFamily="49" charset="-122"/>
              </a:rPr>
              <a:t>{</a:t>
            </a:r>
          </a:p>
          <a:p>
            <a:pPr lvl="2">
              <a:buNone/>
              <a:defRPr/>
            </a:pPr>
            <a:r>
              <a:rPr lang="en-US" altLang="zh-CN" sz="1800" dirty="0">
                <a:ea typeface="黑体" panose="02010609060101010101" pitchFamily="49" charset="-122"/>
              </a:rPr>
              <a:t>	</a:t>
            </a:r>
            <a:r>
              <a:rPr lang="zh-CN" altLang="en-US" sz="1800" dirty="0">
                <a:ea typeface="黑体" panose="02010609060101010101" pitchFamily="49" charset="-122"/>
              </a:rPr>
              <a:t>循环体（语句组）</a:t>
            </a:r>
            <a:r>
              <a:rPr lang="en-US" altLang="zh-CN" sz="1800" dirty="0">
                <a:ea typeface="黑体" panose="02010609060101010101" pitchFamily="49" charset="-122"/>
              </a:rPr>
              <a:t>;</a:t>
            </a:r>
          </a:p>
          <a:p>
            <a:pPr lvl="2">
              <a:buNone/>
              <a:defRPr/>
            </a:pPr>
            <a:r>
              <a:rPr lang="en-US" altLang="zh-CN" sz="1800" dirty="0" smtClean="0">
                <a:ea typeface="黑体" panose="02010609060101010101" pitchFamily="49" charset="-122"/>
              </a:rPr>
              <a:t>}</a:t>
            </a:r>
            <a:endParaRPr lang="en-US" altLang="zh-CN" sz="18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、表达式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可以是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任意合法的</a:t>
            </a:r>
            <a:r>
              <a:rPr lang="zh-CN" altLang="en-US" sz="20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循环终止</a:t>
            </a:r>
            <a:r>
              <a:rPr lang="zh-CN" altLang="en-US" sz="20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条件，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要能够计算出确定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值；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0(false)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，或者</a:t>
            </a:r>
            <a:r>
              <a:rPr lang="zh-CN" altLang="en-US" sz="1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</a:t>
            </a:r>
            <a:r>
              <a:rPr lang="en-US" altLang="zh-CN" sz="1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0(true)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这里介绍的几种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循环的形式，仅仅帮助你能看懂别人写的程序，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但不建议使用。影响程序的可读性。</a:t>
            </a:r>
            <a:endParaRPr lang="en-US" altLang="zh-CN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建议“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使用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逻辑表达式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，直观，可读性好</a:t>
            </a:r>
            <a:endParaRPr lang="en-US" altLang="zh-CN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5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3038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for(int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(c=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getchar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‘\n’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+=c) ;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‘\n’: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换行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LF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(c=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getchar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+=c) 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2000" b="1" dirty="0" err="1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getchar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(), c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‘\n’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+=c) ; //</a:t>
            </a:r>
            <a:r>
              <a:rPr lang="zh-CN" altLang="en-US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循环条件是逗号</a:t>
            </a:r>
            <a:r>
              <a:rPr lang="zh-CN" altLang="en-US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功能：连续输入字符，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累加加输入字符的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码，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遇到回车（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0xA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）结束，即退出循环；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49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3038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2000" b="1" dirty="0" err="1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(c=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)!=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‘\r’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+=c);     //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‘\r’: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回车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altLang="zh-CN" sz="2000" b="1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for(int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(c=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)!=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+=c);</a:t>
            </a:r>
          </a:p>
          <a:p>
            <a:pPr marL="971550" lvl="1"/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输入内容不回显，头文件：</a:t>
            </a:r>
            <a:r>
              <a:rPr lang="en-US" altLang="zh-CN" sz="18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conio.h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累加加输入字符的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码；</a:t>
            </a:r>
            <a:endParaRPr lang="en-US" altLang="zh-CN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直到回车换行结束（换行符的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不累加到</a:t>
            </a:r>
            <a:r>
              <a:rPr lang="en-US" altLang="zh-CN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中）</a:t>
            </a:r>
            <a:endParaRPr lang="en-US" altLang="zh-CN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28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关系表达式</a:t>
            </a:r>
            <a:r>
              <a:rPr lang="en-US" altLang="zh-CN" dirty="0"/>
              <a:t>--</a:t>
            </a:r>
            <a:r>
              <a:rPr lang="zh-CN" altLang="en-US" dirty="0"/>
              <a:t>浮点数之间的比较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</a:rPr>
              <a:t>浮点数</a:t>
            </a:r>
            <a:r>
              <a:rPr lang="zh-CN" altLang="en-US" sz="2000" dirty="0"/>
              <a:t>之间的</a:t>
            </a:r>
            <a:r>
              <a:rPr lang="zh-CN" altLang="en-US" sz="2000" dirty="0" smtClean="0"/>
              <a:t>比较（</a:t>
            </a:r>
            <a:r>
              <a:rPr lang="zh-CN" altLang="en-US" sz="2000" dirty="0" smtClean="0">
                <a:solidFill>
                  <a:srgbClr val="0000CC"/>
                </a:solidFill>
              </a:rPr>
              <a:t>符合我们平时的比较习惯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</a:rPr>
              <a:t>float  a, b;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可以比较</a:t>
            </a:r>
            <a:r>
              <a:rPr lang="zh-CN" altLang="en-US" sz="2000" dirty="0" smtClean="0">
                <a:solidFill>
                  <a:srgbClr val="7030A0"/>
                </a:solidFill>
              </a:rPr>
              <a:t>大小、不</a:t>
            </a:r>
            <a:r>
              <a:rPr lang="zh-CN" altLang="en-US" sz="2000" dirty="0">
                <a:solidFill>
                  <a:srgbClr val="7030A0"/>
                </a:solidFill>
              </a:rPr>
              <a:t>相等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a&gt;b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a&lt;b        </a:t>
            </a:r>
          </a:p>
          <a:p>
            <a:pPr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</a:rPr>
              <a:t>a != 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  </a:t>
            </a:r>
            <a:r>
              <a:rPr lang="zh-CN" altLang="en-US" sz="2000" b="1" dirty="0">
                <a:solidFill>
                  <a:srgbClr val="7030A0"/>
                </a:solidFill>
              </a:rPr>
              <a:t>比较两个浮点数</a:t>
            </a:r>
            <a:r>
              <a:rPr lang="zh-CN" altLang="en-US" sz="2000" b="1" u="sng" dirty="0">
                <a:solidFill>
                  <a:srgbClr val="0070C0"/>
                </a:solidFill>
              </a:rPr>
              <a:t>是否相等</a:t>
            </a:r>
            <a:r>
              <a:rPr lang="zh-CN" altLang="en-US" sz="2000" b="1" dirty="0">
                <a:solidFill>
                  <a:srgbClr val="7030A0"/>
                </a:solidFill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</a:rPr>
              <a:t>不能用 </a:t>
            </a:r>
            <a:r>
              <a:rPr lang="en-US" altLang="zh-CN" sz="2000" b="1" dirty="0">
                <a:solidFill>
                  <a:srgbClr val="C00000"/>
                </a:solidFill>
              </a:rPr>
              <a:t>a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= =</a:t>
            </a:r>
            <a:r>
              <a:rPr lang="en-US" altLang="zh-CN" sz="2000" b="1" dirty="0">
                <a:solidFill>
                  <a:srgbClr val="C00000"/>
                </a:solidFill>
              </a:rPr>
              <a:t>b</a:t>
            </a:r>
          </a:p>
          <a:p>
            <a:pPr marL="971550" lvl="1"/>
            <a:r>
              <a:rPr lang="zh-CN" altLang="en-US" sz="1800" dirty="0" smtClean="0">
                <a:solidFill>
                  <a:srgbClr val="0000CC"/>
                </a:solidFill>
              </a:rPr>
              <a:t>浮点数表示的是近似值，有误差</a:t>
            </a:r>
            <a:endParaRPr lang="en-US" altLang="zh-CN" sz="1800" dirty="0" smtClean="0">
              <a:solidFill>
                <a:srgbClr val="0000CC"/>
              </a:solidFill>
            </a:endParaRPr>
          </a:p>
          <a:p>
            <a:pPr marL="971550" lvl="1"/>
            <a:r>
              <a:rPr lang="zh-CN" altLang="en-US" sz="1800" dirty="0" smtClean="0">
                <a:solidFill>
                  <a:srgbClr val="0000CC"/>
                </a:solidFill>
              </a:rPr>
              <a:t>可以</a:t>
            </a:r>
            <a:r>
              <a:rPr lang="zh-CN" altLang="en-US" sz="1800" dirty="0">
                <a:solidFill>
                  <a:srgbClr val="0000CC"/>
                </a:solidFill>
              </a:rPr>
              <a:t>用差的绝对值小于一个设定的精度</a:t>
            </a:r>
            <a:r>
              <a:rPr lang="zh-CN" altLang="en-US" sz="1800" dirty="0"/>
              <a:t>，如 </a:t>
            </a:r>
            <a:r>
              <a:rPr lang="en-US" altLang="zh-CN" sz="1800" dirty="0" err="1"/>
              <a:t>fabsf</a:t>
            </a:r>
            <a:r>
              <a:rPr lang="en-US" altLang="zh-CN" sz="1800" dirty="0"/>
              <a:t>(a-b)&lt;1E-6;  //10</a:t>
            </a:r>
            <a:r>
              <a:rPr lang="en-US" altLang="zh-CN" sz="1800" baseline="30000" dirty="0"/>
              <a:t>-6</a:t>
            </a:r>
          </a:p>
          <a:p>
            <a:pPr marL="971550" lvl="1"/>
            <a:endParaRPr lang="en-US" altLang="zh-CN" sz="1600" dirty="0"/>
          </a:p>
          <a:p>
            <a:pPr marL="342900"/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4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9AAD-CC8A-49DF-81DC-A7BA2ECF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11CE2-4F53-4F26-B086-4FF14C4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说明下述程序中</a:t>
            </a:r>
            <a:r>
              <a:rPr lang="en-US" altLang="zh-CN" dirty="0"/>
              <a:t>for</a:t>
            </a:r>
            <a:r>
              <a:rPr lang="zh-CN" altLang="en-US" dirty="0"/>
              <a:t>循环的执行过程及程序的执行结果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	int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>
                <a:solidFill>
                  <a:srgbClr val="7030A0"/>
                </a:solidFill>
              </a:rPr>
              <a:t>scanf</a:t>
            </a:r>
            <a:r>
              <a:rPr lang="en-US" altLang="zh-CN" dirty="0">
                <a:solidFill>
                  <a:srgbClr val="7030A0"/>
                </a:solidFill>
              </a:rPr>
              <a:t>("%</a:t>
            </a:r>
            <a:r>
              <a:rPr lang="en-US" altLang="zh-CN" dirty="0" err="1">
                <a:solidFill>
                  <a:srgbClr val="7030A0"/>
                </a:solidFill>
              </a:rPr>
              <a:t>d,%d",&amp;a,&amp;b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b="1" dirty="0"/>
              <a:t>for( </a:t>
            </a:r>
            <a:r>
              <a:rPr lang="en-US" altLang="zh-CN" b="1" dirty="0">
                <a:solidFill>
                  <a:srgbClr val="0000CC"/>
                </a:solidFill>
              </a:rPr>
              <a:t>; a&lt;b; b=c</a:t>
            </a:r>
            <a:r>
              <a:rPr lang="en-US" altLang="zh-CN" b="1" dirty="0"/>
              <a:t>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      c=a; </a:t>
            </a:r>
            <a:r>
              <a:rPr lang="zh-CN" altLang="en-US" dirty="0"/>
              <a:t> </a:t>
            </a:r>
            <a:r>
              <a:rPr lang="en-US" altLang="zh-CN" dirty="0"/>
              <a:t>a=b</a:t>
            </a:r>
            <a:r>
              <a:rPr lang="en-US" altLang="zh-CN" dirty="0" smtClean="0"/>
              <a:t>;    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("%d,%d",</a:t>
            </a:r>
            <a:r>
              <a:rPr lang="en-US" altLang="zh-CN" dirty="0" err="1"/>
              <a:t>a,b</a:t>
            </a:r>
            <a:r>
              <a:rPr lang="en-US" altLang="zh-CN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5FF17E69-32D9-49A1-80CF-3AD1D3150206}"/>
              </a:ext>
            </a:extLst>
          </p:cNvPr>
          <p:cNvSpPr/>
          <p:nvPr/>
        </p:nvSpPr>
        <p:spPr bwMode="auto">
          <a:xfrm>
            <a:off x="5059348" y="2223082"/>
            <a:ext cx="3598877" cy="2030136"/>
          </a:xfrm>
          <a:prstGeom prst="wedgeRoundRectCallout">
            <a:avLst>
              <a:gd name="adj1" fmla="val 188"/>
              <a:gd name="adj2" fmla="val 501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、如果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a&gt;b,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终止循环，输出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a,b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、如果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，执行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a,a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b,b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=c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，即将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的值对换，对换后循环条件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不再满足，终止循环，输出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执行结果：将</a:t>
            </a:r>
            <a:r>
              <a:rPr lang="en-US" altLang="zh-CN" sz="1600" dirty="0" err="1">
                <a:solidFill>
                  <a:srgbClr val="0000CC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从大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小排序，并输出排序后的结果。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00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9AAD-CC8A-49DF-81DC-A7BA2ECF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11CE2-4F53-4F26-B086-4FF14C4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说明下述程序中</a:t>
            </a:r>
            <a:r>
              <a:rPr lang="en-US" altLang="zh-CN" dirty="0"/>
              <a:t>for</a:t>
            </a:r>
            <a:r>
              <a:rPr lang="zh-CN" altLang="en-US" dirty="0"/>
              <a:t>循环的执行过程及程序的执行结果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	int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scanf</a:t>
            </a:r>
            <a:r>
              <a:rPr lang="en-US" altLang="zh-CN" dirty="0">
                <a:solidFill>
                  <a:srgbClr val="0070C0"/>
                </a:solidFill>
              </a:rPr>
              <a:t>("%</a:t>
            </a:r>
            <a:r>
              <a:rPr lang="en-US" altLang="zh-CN" dirty="0" err="1">
                <a:solidFill>
                  <a:srgbClr val="0070C0"/>
                </a:solidFill>
              </a:rPr>
              <a:t>d,%d",&amp;a,&amp;b</a:t>
            </a:r>
            <a:r>
              <a:rPr lang="en-US" altLang="zh-CN" dirty="0">
                <a:solidFill>
                  <a:srgbClr val="0070C0"/>
                </a:solidFill>
              </a:rPr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b="1" dirty="0"/>
              <a:t>for( </a:t>
            </a:r>
            <a:r>
              <a:rPr lang="en-US" altLang="zh-CN" b="1" dirty="0">
                <a:solidFill>
                  <a:srgbClr val="0000CC"/>
                </a:solidFill>
              </a:rPr>
              <a:t>;  a&lt;b;  c=</a:t>
            </a:r>
            <a:r>
              <a:rPr lang="en-US" altLang="zh-CN" b="1" dirty="0" err="1">
                <a:solidFill>
                  <a:srgbClr val="0000CC"/>
                </a:solidFill>
              </a:rPr>
              <a:t>a,a</a:t>
            </a:r>
            <a:r>
              <a:rPr lang="en-US" altLang="zh-CN" b="1" dirty="0">
                <a:solidFill>
                  <a:srgbClr val="0000CC"/>
                </a:solidFill>
              </a:rPr>
              <a:t>=</a:t>
            </a:r>
            <a:r>
              <a:rPr lang="en-US" altLang="zh-CN" b="1" dirty="0" err="1">
                <a:solidFill>
                  <a:srgbClr val="0000CC"/>
                </a:solidFill>
              </a:rPr>
              <a:t>b,b</a:t>
            </a:r>
            <a:r>
              <a:rPr lang="en-US" altLang="zh-CN" b="1" dirty="0">
                <a:solidFill>
                  <a:srgbClr val="0000CC"/>
                </a:solidFill>
              </a:rPr>
              <a:t>=c</a:t>
            </a:r>
            <a:r>
              <a:rPr lang="en-US" altLang="zh-CN" b="1" dirty="0"/>
              <a:t>)   </a:t>
            </a:r>
            <a:r>
              <a:rPr lang="en-US" altLang="zh-CN" dirty="0">
                <a:solidFill>
                  <a:srgbClr val="C00000"/>
                </a:solidFill>
              </a:rPr>
              <a:t>;  </a:t>
            </a:r>
            <a:r>
              <a:rPr lang="en-US" altLang="zh-CN" dirty="0"/>
              <a:t>   //</a:t>
            </a:r>
            <a:r>
              <a:rPr lang="zh-CN" altLang="en-US" dirty="0">
                <a:solidFill>
                  <a:srgbClr val="7030A0"/>
                </a:solidFill>
              </a:rPr>
              <a:t>循环体</a:t>
            </a:r>
            <a:r>
              <a:rPr lang="zh-CN" altLang="en-US" dirty="0"/>
              <a:t>是一条</a:t>
            </a:r>
            <a:r>
              <a:rPr lang="zh-CN" altLang="en-US" dirty="0">
                <a:solidFill>
                  <a:srgbClr val="7030A0"/>
                </a:solidFill>
              </a:rPr>
              <a:t>空语句</a:t>
            </a:r>
            <a:r>
              <a:rPr lang="en-US" altLang="zh-CN" dirty="0"/>
              <a:t>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("%d,%d",</a:t>
            </a:r>
            <a:r>
              <a:rPr lang="en-US" altLang="zh-CN" dirty="0" err="1"/>
              <a:t>a,b</a:t>
            </a:r>
            <a:r>
              <a:rPr lang="en-US" altLang="zh-CN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64F16390-86AF-464B-830D-B764613C8105}"/>
              </a:ext>
            </a:extLst>
          </p:cNvPr>
          <p:cNvSpPr/>
          <p:nvPr/>
        </p:nvSpPr>
        <p:spPr bwMode="auto">
          <a:xfrm>
            <a:off x="4312725" y="1040235"/>
            <a:ext cx="3598877" cy="2216339"/>
          </a:xfrm>
          <a:prstGeom prst="wedgeRoundRectCallout">
            <a:avLst>
              <a:gd name="adj1" fmla="val 188"/>
              <a:gd name="adj2" fmla="val 501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、如果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a&gt;b,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终止循环，输出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a,b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、如果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，执行循环体的空语句；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、执行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a,a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b,b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=c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，即将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的值对换，对换后循环条件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不再满足，终止循环，输出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执行结果：将</a:t>
            </a:r>
            <a:r>
              <a:rPr lang="en-US" altLang="zh-CN" sz="1600" dirty="0" err="1">
                <a:solidFill>
                  <a:srgbClr val="0000CC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从大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小排序，并输出排序后的结果。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80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9AAD-CC8A-49DF-81DC-A7BA2ECF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11CE2-4F53-4F26-B086-4FF14C4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说明下述程序中</a:t>
            </a:r>
            <a:r>
              <a:rPr lang="en-US" altLang="zh-CN" dirty="0"/>
              <a:t>for</a:t>
            </a:r>
            <a:r>
              <a:rPr lang="zh-CN" altLang="en-US" dirty="0"/>
              <a:t>循环的执行过程及程序的执行结果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	int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scanf</a:t>
            </a:r>
            <a:r>
              <a:rPr lang="en-US" altLang="zh-CN" dirty="0"/>
              <a:t>("%</a:t>
            </a:r>
            <a:r>
              <a:rPr lang="en-US" altLang="zh-CN" dirty="0" err="1"/>
              <a:t>d,%d",&amp;a,&amp;b</a:t>
            </a:r>
            <a:r>
              <a:rPr lang="en-US" altLang="zh-CN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for( </a:t>
            </a:r>
            <a:r>
              <a:rPr lang="en-US" altLang="zh-CN" dirty="0">
                <a:solidFill>
                  <a:srgbClr val="0000CC"/>
                </a:solidFill>
              </a:rPr>
              <a:t>;  a&lt;b;  </a:t>
            </a:r>
            <a:r>
              <a:rPr lang="en-US" altLang="zh-CN" dirty="0"/>
              <a:t>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        </a:t>
            </a:r>
            <a:r>
              <a:rPr lang="en-US" altLang="zh-CN" dirty="0">
                <a:solidFill>
                  <a:srgbClr val="0000CC"/>
                </a:solidFill>
              </a:rPr>
              <a:t>c=a, a=b,  b=c;      </a:t>
            </a:r>
            <a:r>
              <a:rPr lang="en-US" altLang="zh-CN" b="1" dirty="0">
                <a:solidFill>
                  <a:srgbClr val="006600"/>
                </a:solidFill>
              </a:rPr>
              <a:t>//</a:t>
            </a:r>
            <a:r>
              <a:rPr lang="zh-CN" altLang="en-US" b="1" dirty="0">
                <a:solidFill>
                  <a:srgbClr val="006600"/>
                </a:solidFill>
              </a:rPr>
              <a:t>逗号表达式，视为一条</a:t>
            </a:r>
            <a:r>
              <a:rPr lang="en-US" altLang="zh-CN" b="1" dirty="0">
                <a:solidFill>
                  <a:srgbClr val="006600"/>
                </a:solidFill>
              </a:rPr>
              <a:t>C</a:t>
            </a:r>
            <a:r>
              <a:rPr lang="zh-CN" altLang="en-US" b="1" dirty="0">
                <a:solidFill>
                  <a:srgbClr val="006600"/>
                </a:solidFill>
              </a:rPr>
              <a:t>语句</a:t>
            </a:r>
            <a:endParaRPr lang="en-US" altLang="zh-CN" b="1" dirty="0">
              <a:solidFill>
                <a:srgbClr val="006600"/>
              </a:solidFill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("%d,%d",</a:t>
            </a:r>
            <a:r>
              <a:rPr lang="en-US" altLang="zh-CN" dirty="0" err="1"/>
              <a:t>a,b</a:t>
            </a:r>
            <a:r>
              <a:rPr lang="en-US" altLang="zh-CN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E36F22EE-2451-4EFC-B72B-E86FB5B038A0}"/>
              </a:ext>
            </a:extLst>
          </p:cNvPr>
          <p:cNvSpPr/>
          <p:nvPr/>
        </p:nvSpPr>
        <p:spPr bwMode="auto">
          <a:xfrm>
            <a:off x="4413393" y="1212661"/>
            <a:ext cx="3598877" cy="2216339"/>
          </a:xfrm>
          <a:prstGeom prst="wedgeRoundRectCallout">
            <a:avLst>
              <a:gd name="adj1" fmla="val 188"/>
              <a:gd name="adj2" fmla="val 501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、如果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a&gt;b,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终止循环，输出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a,b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、如果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，执行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a,a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b,b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=c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，即将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的值对换，对换后循环条件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不再满足，终止循环，输出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执行结果：将</a:t>
            </a:r>
            <a:r>
              <a:rPr lang="en-US" altLang="zh-CN" sz="1600" dirty="0" err="1">
                <a:solidFill>
                  <a:srgbClr val="0000CC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从大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小排序，并输出排序后的结果。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12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9AAD-CC8A-49DF-81DC-A7BA2ECF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11CE2-4F53-4F26-B086-4FF14C4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说明下述程序中</a:t>
            </a:r>
            <a:r>
              <a:rPr lang="en-US" altLang="zh-CN" dirty="0"/>
              <a:t>for</a:t>
            </a:r>
            <a:r>
              <a:rPr lang="zh-CN" altLang="en-US" dirty="0"/>
              <a:t>循环的执行过程及程序的执行结果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#include&lt;</a:t>
            </a:r>
            <a:r>
              <a:rPr lang="en-US" altLang="zh-CN" sz="1800" dirty="0" err="1"/>
              <a:t>stdio.h</a:t>
            </a:r>
            <a:r>
              <a:rPr lang="en-US" altLang="zh-CN" sz="1800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	int </a:t>
            </a:r>
            <a:r>
              <a:rPr lang="en-US" altLang="zh-CN" sz="1800" dirty="0" err="1"/>
              <a:t>a,b,c</a:t>
            </a:r>
            <a:r>
              <a:rPr lang="en-US" altLang="zh-CN" sz="1800" dirty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scanf</a:t>
            </a:r>
            <a:r>
              <a:rPr lang="en-US" altLang="zh-CN" sz="1800" dirty="0"/>
              <a:t>("%</a:t>
            </a:r>
            <a:r>
              <a:rPr lang="en-US" altLang="zh-CN" sz="1800" dirty="0" err="1"/>
              <a:t>d,%d",&amp;a,&amp;b</a:t>
            </a:r>
            <a:r>
              <a:rPr lang="en-US" altLang="zh-CN" sz="1800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for(c=a;  ;)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 smtClean="0"/>
              <a:t>          if(a&lt;b</a:t>
            </a:r>
            <a:r>
              <a:rPr lang="en-US" altLang="zh-CN" sz="1800" dirty="0"/>
              <a:t>)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</a:t>
            </a:r>
            <a:r>
              <a:rPr lang="en-US" altLang="zh-CN" sz="1800" dirty="0" smtClean="0"/>
              <a:t>     </a:t>
            </a:r>
            <a:r>
              <a:rPr lang="en-US" altLang="zh-CN" sz="1800" dirty="0"/>
              <a:t>a=b, b=c</a:t>
            </a:r>
            <a:r>
              <a:rPr lang="en-US" altLang="zh-CN" sz="1800" dirty="0" smtClean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  else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/>
              <a:t> </a:t>
            </a:r>
            <a:r>
              <a:rPr lang="en-US" altLang="zh-CN" sz="1800" smtClean="0"/>
              <a:t>               break;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("%d,%d",</a:t>
            </a:r>
            <a:r>
              <a:rPr lang="en-US" altLang="zh-CN" sz="1800" dirty="0" err="1"/>
              <a:t>a,b</a:t>
            </a:r>
            <a:r>
              <a:rPr lang="en-US" altLang="zh-CN" sz="1800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</a:p>
          <a:p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520A45B7-E1BE-4FDC-B452-A7BE247D654B}"/>
              </a:ext>
            </a:extLst>
          </p:cNvPr>
          <p:cNvSpPr/>
          <p:nvPr/>
        </p:nvSpPr>
        <p:spPr bwMode="auto">
          <a:xfrm>
            <a:off x="4019111" y="1928486"/>
            <a:ext cx="3598877" cy="1771060"/>
          </a:xfrm>
          <a:prstGeom prst="wedgeRoundRectCallout">
            <a:avLst>
              <a:gd name="adj1" fmla="val 1353"/>
              <a:gd name="adj2" fmla="val 387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、如果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c=a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退出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、如果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，即将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的值对换，输出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执行结果：将</a:t>
            </a:r>
            <a:r>
              <a:rPr lang="en-US" altLang="zh-CN" sz="1600" dirty="0" err="1">
                <a:solidFill>
                  <a:srgbClr val="0000CC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从大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小排序，并输出排序后的结果。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2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B97AC7-A507-4C0E-B064-C0243C75BA3C}"/>
              </a:ext>
            </a:extLst>
          </p:cNvPr>
          <p:cNvSpPr txBox="1"/>
          <p:nvPr/>
        </p:nvSpPr>
        <p:spPr>
          <a:xfrm>
            <a:off x="832756" y="3273707"/>
            <a:ext cx="117565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/>
              <a:t>******</a:t>
            </a:r>
          </a:p>
          <a:p>
            <a:r>
              <a:rPr lang="en-US" altLang="zh-CN" sz="3300" dirty="0"/>
              <a:t>******</a:t>
            </a:r>
          </a:p>
          <a:p>
            <a:r>
              <a:rPr lang="en-US" altLang="zh-CN" sz="3300" dirty="0"/>
              <a:t>******</a:t>
            </a:r>
            <a:endParaRPr lang="zh-CN" altLang="en-US" sz="33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/>
              <a:t>多重循环（循环嵌套）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7D55495-62F8-44D8-ABC1-702785E0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35063"/>
            <a:ext cx="7550878" cy="177452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输出</a:t>
            </a:r>
            <a:r>
              <a:rPr lang="zh-CN" altLang="en-US" sz="2000" dirty="0"/>
              <a:t>下述图形</a:t>
            </a:r>
            <a:r>
              <a:rPr lang="en-US" altLang="zh-CN" sz="2000" dirty="0"/>
              <a:t>(3*6—3</a:t>
            </a:r>
            <a:r>
              <a:rPr lang="zh-CN" altLang="en-US" sz="2000" dirty="0"/>
              <a:t>行</a:t>
            </a:r>
            <a:r>
              <a:rPr lang="en-US" altLang="zh-CN" sz="2000" dirty="0"/>
              <a:t>6</a:t>
            </a:r>
            <a:r>
              <a:rPr lang="zh-CN" altLang="en-US" sz="2000" dirty="0"/>
              <a:t>列</a:t>
            </a:r>
            <a:r>
              <a:rPr lang="en-US" altLang="zh-CN" sz="2000" dirty="0"/>
              <a:t>)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要求</a:t>
            </a:r>
            <a:endParaRPr lang="en-US" altLang="zh-CN" sz="2000" dirty="0"/>
          </a:p>
          <a:p>
            <a:pPr marL="971550" lvl="1"/>
            <a:r>
              <a:rPr lang="zh-CN" altLang="en-US" sz="1600" dirty="0">
                <a:solidFill>
                  <a:srgbClr val="7030A0"/>
                </a:solidFill>
              </a:rPr>
              <a:t>不允许直接用</a:t>
            </a:r>
            <a:r>
              <a:rPr lang="en-US" altLang="zh-CN" sz="1600" dirty="0">
                <a:solidFill>
                  <a:srgbClr val="7030A0"/>
                </a:solidFill>
              </a:rPr>
              <a:t>3</a:t>
            </a:r>
            <a:r>
              <a:rPr lang="zh-CN" altLang="en-US" sz="1600" dirty="0">
                <a:solidFill>
                  <a:srgbClr val="7030A0"/>
                </a:solidFill>
              </a:rPr>
              <a:t>条</a:t>
            </a:r>
            <a:r>
              <a:rPr lang="en-US" altLang="zh-CN" sz="1600" dirty="0" err="1">
                <a:solidFill>
                  <a:srgbClr val="7030A0"/>
                </a:solidFill>
              </a:rPr>
              <a:t>printf</a:t>
            </a:r>
            <a:r>
              <a:rPr lang="en-US" altLang="zh-CN" sz="1600" dirty="0">
                <a:solidFill>
                  <a:srgbClr val="7030A0"/>
                </a:solidFill>
              </a:rPr>
              <a:t>(“******”)</a:t>
            </a:r>
            <a:r>
              <a:rPr lang="zh-CN" altLang="en-US" sz="1600" dirty="0">
                <a:solidFill>
                  <a:srgbClr val="7030A0"/>
                </a:solidFill>
              </a:rPr>
              <a:t>语句实现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利用循环结构实现，但不允许使用形如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(“******”)</a:t>
            </a:r>
            <a:r>
              <a:rPr lang="zh-CN" altLang="en-US" sz="1600" dirty="0"/>
              <a:t>的输出语句</a:t>
            </a:r>
            <a:endParaRPr lang="en-US" altLang="zh-CN" sz="1600" dirty="0"/>
          </a:p>
          <a:p>
            <a:pPr marL="971550" lvl="1"/>
            <a:r>
              <a:rPr lang="zh-CN" altLang="en-US" sz="1600" dirty="0">
                <a:solidFill>
                  <a:srgbClr val="0000CC"/>
                </a:solidFill>
              </a:rPr>
              <a:t>只能使用形如</a:t>
            </a:r>
            <a:r>
              <a:rPr lang="en-US" altLang="zh-CN" sz="1600" dirty="0" err="1">
                <a:solidFill>
                  <a:srgbClr val="0000CC"/>
                </a:solidFill>
              </a:rPr>
              <a:t>printf</a:t>
            </a:r>
            <a:r>
              <a:rPr lang="en-US" altLang="zh-CN" sz="1600" dirty="0">
                <a:solidFill>
                  <a:srgbClr val="0000CC"/>
                </a:solidFill>
              </a:rPr>
              <a:t>(“*”)</a:t>
            </a:r>
            <a:r>
              <a:rPr lang="zh-CN" altLang="en-US" sz="1600" dirty="0">
                <a:solidFill>
                  <a:srgbClr val="0000CC"/>
                </a:solidFill>
              </a:rPr>
              <a:t>的形式</a:t>
            </a:r>
            <a:r>
              <a:rPr lang="zh-CN" altLang="en-US" sz="1600" dirty="0" smtClean="0">
                <a:solidFill>
                  <a:srgbClr val="0000CC"/>
                </a:solidFill>
              </a:rPr>
              <a:t>。</a:t>
            </a:r>
            <a:endParaRPr lang="en-US" altLang="zh-CN" sz="1600" dirty="0">
              <a:solidFill>
                <a:srgbClr val="0000CC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067FE2-BEC7-4F2E-B95C-A05BC1F7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4286" r="45740" b="50203"/>
          <a:stretch/>
        </p:blipFill>
        <p:spPr>
          <a:xfrm>
            <a:off x="2368630" y="3094374"/>
            <a:ext cx="3984675" cy="2119229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B61E097-FE4D-483A-91AE-A7F7AA73B553}"/>
              </a:ext>
            </a:extLst>
          </p:cNvPr>
          <p:cNvSpPr txBox="1">
            <a:spLocks/>
          </p:cNvSpPr>
          <p:nvPr/>
        </p:nvSpPr>
        <p:spPr bwMode="auto">
          <a:xfrm>
            <a:off x="6493101" y="3001977"/>
            <a:ext cx="2198952" cy="230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1800" dirty="0"/>
              <a:t>根据多重循环中内外循环的执行规律，一般地，采用</a:t>
            </a:r>
            <a:r>
              <a:rPr lang="zh-CN" altLang="en-US" sz="1800" dirty="0">
                <a:solidFill>
                  <a:srgbClr val="0000CC"/>
                </a:solidFill>
              </a:rPr>
              <a:t>外循环</a:t>
            </a:r>
            <a:r>
              <a:rPr lang="zh-CN" altLang="en-US" sz="1800" dirty="0"/>
              <a:t>控制</a:t>
            </a:r>
            <a:r>
              <a:rPr lang="zh-CN" altLang="en-US" sz="1800" dirty="0">
                <a:solidFill>
                  <a:srgbClr val="C00000"/>
                </a:solidFill>
              </a:rPr>
              <a:t>行数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0000CC"/>
                </a:solidFill>
              </a:rPr>
              <a:t>内循环</a:t>
            </a:r>
            <a:r>
              <a:rPr lang="zh-CN" altLang="en-US" sz="1800" dirty="0"/>
              <a:t>控制</a:t>
            </a:r>
            <a:r>
              <a:rPr lang="zh-CN" altLang="en-US" sz="1800" dirty="0">
                <a:solidFill>
                  <a:srgbClr val="C00000"/>
                </a:solidFill>
              </a:rPr>
              <a:t>列数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410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多重循环（循环嵌套）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多重循环中，循环变量的变化情况</a:t>
            </a:r>
            <a:endParaRPr lang="en-US" altLang="zh-CN" sz="2000" dirty="0"/>
          </a:p>
          <a:p>
            <a:pPr lvl="2">
              <a:buNone/>
            </a:pPr>
            <a:r>
              <a:rPr lang="en-US" altLang="zh-CN" dirty="0"/>
              <a:t>  </a:t>
            </a: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=0;i</a:t>
            </a:r>
            <a:r>
              <a:rPr lang="en-US" altLang="zh-CN" sz="1800" dirty="0" smtClean="0"/>
              <a:t>&lt;=9;i</a:t>
            </a:r>
            <a:r>
              <a:rPr lang="en-US" altLang="zh-CN" sz="1800" dirty="0"/>
              <a:t>++)          //</a:t>
            </a:r>
            <a:r>
              <a:rPr lang="zh-CN" altLang="en-US" sz="1800" dirty="0"/>
              <a:t>外重循环</a:t>
            </a:r>
            <a:endParaRPr lang="en-US" altLang="zh-CN" sz="1800" dirty="0"/>
          </a:p>
          <a:p>
            <a:pPr lvl="2">
              <a:buNone/>
            </a:pPr>
            <a:r>
              <a:rPr lang="en-US" altLang="zh-CN" sz="1800" dirty="0"/>
              <a:t>     for (j=9;j</a:t>
            </a:r>
            <a:r>
              <a:rPr lang="en-US" altLang="zh-CN" sz="1800" dirty="0" smtClean="0"/>
              <a:t>&gt;=1;j-</a:t>
            </a:r>
            <a:r>
              <a:rPr lang="en-US" altLang="zh-CN" sz="1800" dirty="0"/>
              <a:t>-)           //</a:t>
            </a:r>
            <a:r>
              <a:rPr lang="zh-CN" altLang="en-US" sz="1800" dirty="0"/>
              <a:t>内重循环</a:t>
            </a:r>
            <a:endParaRPr lang="en-US" altLang="zh-CN" sz="1800" dirty="0"/>
          </a:p>
          <a:p>
            <a:pPr lvl="2">
              <a:buNone/>
            </a:pPr>
            <a:r>
              <a:rPr lang="en-US" altLang="zh-CN" sz="1800" dirty="0"/>
              <a:t>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=%d, j=%d\n”,</a:t>
            </a:r>
            <a:r>
              <a:rPr lang="en-US" altLang="zh-CN" sz="1800" dirty="0" err="1"/>
              <a:t>i,j</a:t>
            </a:r>
            <a:r>
              <a:rPr lang="en-US" altLang="zh-CN" sz="1800" dirty="0"/>
              <a:t>);  </a:t>
            </a:r>
          </a:p>
          <a:p>
            <a:pPr marL="971550" lvl="1"/>
            <a:r>
              <a:rPr lang="zh-CN" altLang="en-US" sz="1800" dirty="0"/>
              <a:t>对于外重循环变量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=0,2,3,4,5,6,7,8,9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C00000"/>
                </a:solidFill>
              </a:rPr>
              <a:t>内重循环均执行一遍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/>
              <a:t>上述例子中，语句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printf</a:t>
            </a:r>
            <a:r>
              <a:rPr lang="en-US" altLang="zh-CN" sz="1800" dirty="0">
                <a:solidFill>
                  <a:srgbClr val="0000CC"/>
                </a:solidFill>
              </a:rPr>
              <a:t>(</a:t>
            </a:r>
            <a:r>
              <a:rPr lang="en-US" altLang="zh-CN" sz="1800" dirty="0" err="1">
                <a:solidFill>
                  <a:srgbClr val="0000CC"/>
                </a:solidFill>
              </a:rPr>
              <a:t>“i</a:t>
            </a:r>
            <a:r>
              <a:rPr lang="en-US" altLang="zh-CN" sz="1800" dirty="0">
                <a:solidFill>
                  <a:srgbClr val="0000CC"/>
                </a:solidFill>
              </a:rPr>
              <a:t>=%d, j=%d\n”,</a:t>
            </a:r>
            <a:r>
              <a:rPr lang="en-US" altLang="zh-CN" sz="1800" dirty="0" err="1">
                <a:solidFill>
                  <a:srgbClr val="0000CC"/>
                </a:solidFill>
              </a:rPr>
              <a:t>i,j</a:t>
            </a:r>
            <a:r>
              <a:rPr lang="en-US" altLang="zh-CN" sz="1800" dirty="0">
                <a:solidFill>
                  <a:srgbClr val="0000CC"/>
                </a:solidFill>
              </a:rPr>
              <a:t>);</a:t>
            </a:r>
            <a:r>
              <a:rPr lang="zh-CN" altLang="en-US" sz="1800" dirty="0">
                <a:solidFill>
                  <a:srgbClr val="0000CC"/>
                </a:solidFill>
              </a:rPr>
              <a:t>执行了</a:t>
            </a:r>
            <a:r>
              <a:rPr lang="en-US" altLang="zh-CN" sz="1800" dirty="0">
                <a:solidFill>
                  <a:srgbClr val="0000CC"/>
                </a:solidFill>
              </a:rPr>
              <a:t>10*9</a:t>
            </a:r>
            <a:r>
              <a:rPr lang="zh-CN" altLang="en-US" sz="1800" dirty="0">
                <a:solidFill>
                  <a:srgbClr val="0000CC"/>
                </a:solidFill>
              </a:rPr>
              <a:t>次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sz="1800" dirty="0"/>
              <a:t>执行上述程序，跟踪循环变量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与</a:t>
            </a:r>
            <a:r>
              <a:rPr lang="en-US" altLang="zh-CN" sz="1800" dirty="0"/>
              <a:t>j</a:t>
            </a:r>
            <a:r>
              <a:rPr lang="zh-CN" altLang="en-US" sz="1800" dirty="0"/>
              <a:t>的变化，理解二重循环的执行过程；</a:t>
            </a:r>
            <a:r>
              <a:rPr lang="en-US" altLang="zh-CN" sz="18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多重循环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以此类推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</a:rPr>
              <a:t>注：在多重循环中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971550" lvl="1"/>
            <a:r>
              <a:rPr lang="en-US" altLang="zh-CN" sz="1600" dirty="0">
                <a:solidFill>
                  <a:srgbClr val="0000CC"/>
                </a:solidFill>
              </a:rPr>
              <a:t>break</a:t>
            </a:r>
            <a:r>
              <a:rPr lang="zh-CN" altLang="en-US" sz="1600" dirty="0"/>
              <a:t>：</a:t>
            </a:r>
            <a:r>
              <a:rPr lang="zh-CN" altLang="en-US" sz="1600" b="1" dirty="0">
                <a:solidFill>
                  <a:srgbClr val="7030A0"/>
                </a:solidFill>
              </a:rPr>
              <a:t>只退出</a:t>
            </a:r>
            <a:r>
              <a:rPr lang="zh-CN" altLang="en-US" sz="1600" b="1" dirty="0">
                <a:solidFill>
                  <a:srgbClr val="C00000"/>
                </a:solidFill>
              </a:rPr>
              <a:t>当前循环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r>
              <a:rPr lang="en-US" altLang="zh-CN" sz="1600" dirty="0">
                <a:solidFill>
                  <a:srgbClr val="0000CC"/>
                </a:solidFill>
              </a:rPr>
              <a:t>continue</a:t>
            </a:r>
            <a:r>
              <a:rPr lang="zh-CN" altLang="en-US" sz="1600" dirty="0"/>
              <a:t>：</a:t>
            </a:r>
            <a:r>
              <a:rPr lang="zh-CN" altLang="en-US" sz="1600" b="1" dirty="0">
                <a:solidFill>
                  <a:srgbClr val="7030A0"/>
                </a:solidFill>
              </a:rPr>
              <a:t>只对</a:t>
            </a:r>
            <a:r>
              <a:rPr lang="zh-CN" altLang="en-US" sz="1600" b="1" dirty="0">
                <a:solidFill>
                  <a:srgbClr val="C00000"/>
                </a:solidFill>
              </a:rPr>
              <a:t>当前循环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有效，即进入当前循环的下一轮循环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/>
            <a:r>
              <a:rPr lang="en-US" altLang="zh-CN" sz="1600" dirty="0" err="1">
                <a:solidFill>
                  <a:srgbClr val="0000CC"/>
                </a:solidFill>
              </a:rPr>
              <a:t>goto</a:t>
            </a:r>
            <a:r>
              <a:rPr lang="zh-CN" altLang="en-US" sz="1600" dirty="0"/>
              <a:t>：可从最内重循环转到外重循环，也</a:t>
            </a:r>
            <a:r>
              <a:rPr lang="zh-CN" altLang="en-US" sz="1600" dirty="0" smtClean="0"/>
              <a:t>可以从最</a:t>
            </a:r>
            <a:r>
              <a:rPr lang="zh-CN" altLang="en-US" sz="1600" dirty="0"/>
              <a:t>外重</a:t>
            </a:r>
            <a:r>
              <a:rPr lang="zh-CN" altLang="en-US" sz="1600" dirty="0" smtClean="0"/>
              <a:t>循环转到循环体外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337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计算：</a:t>
            </a:r>
            <a:r>
              <a:rPr lang="en-US" altLang="zh-CN" dirty="0"/>
              <a:t>1!+2!+……+10!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C88F1F53-EC32-4B19-AA8C-61C580B243A1}"/>
              </a:ext>
            </a:extLst>
          </p:cNvPr>
          <p:cNvSpPr/>
          <p:nvPr/>
        </p:nvSpPr>
        <p:spPr bwMode="auto">
          <a:xfrm>
            <a:off x="746620" y="1878151"/>
            <a:ext cx="7147420" cy="2062081"/>
          </a:xfrm>
          <a:prstGeom prst="wedgeRoundRectCallout">
            <a:avLst>
              <a:gd name="adj1" fmla="val 1353"/>
              <a:gd name="adj2" fmla="val 387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内重循环，计算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!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ea typeface="宋体" panose="02010600030101010101" pitchFamily="2" charset="-122"/>
              </a:rPr>
              <a:t>外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重循环：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=1…10;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ea typeface="宋体" panose="02010600030101010101" pitchFamily="2" charset="-122"/>
              </a:rPr>
              <a:t>外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重循环实现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!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的累加；</a:t>
            </a: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阶乘值很大，考虑采用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unsigned long 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long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数据类型；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0179B4A3-879F-4B47-A6FE-7B6EC485C3CE}"/>
              </a:ext>
            </a:extLst>
          </p:cNvPr>
          <p:cNvSpPr/>
          <p:nvPr/>
        </p:nvSpPr>
        <p:spPr bwMode="auto">
          <a:xfrm>
            <a:off x="746620" y="4350355"/>
            <a:ext cx="7147420" cy="782141"/>
          </a:xfrm>
          <a:prstGeom prst="wedgeRoundRectCallout">
            <a:avLst>
              <a:gd name="adj1" fmla="val 1353"/>
              <a:gd name="adj2" fmla="val 387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也可以考虑利用一重循环计算。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01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循环例：计算：</a:t>
            </a:r>
            <a:r>
              <a:rPr lang="en-US" altLang="zh-CN" dirty="0"/>
              <a:t>1!+2!+……+10!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#include &lt;</a:t>
            </a:r>
            <a:r>
              <a:rPr lang="en-US" altLang="zh-CN" sz="1800" dirty="0" err="1"/>
              <a:t>stdio.h</a:t>
            </a:r>
            <a:r>
              <a:rPr lang="en-US" altLang="zh-CN" sz="1800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 err="1"/>
              <a:t>int</a:t>
            </a:r>
            <a:r>
              <a:rPr lang="en-US" altLang="zh-CN" sz="1800" dirty="0"/>
              <a:t> main(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argc</a:t>
            </a:r>
            <a:r>
              <a:rPr lang="en-US" altLang="zh-CN" sz="1800" dirty="0"/>
              <a:t>, char* </a:t>
            </a:r>
            <a:r>
              <a:rPr lang="en-US" altLang="zh-CN" sz="1800" dirty="0" err="1"/>
              <a:t>argv</a:t>
            </a:r>
            <a:r>
              <a:rPr lang="en-US" altLang="zh-CN" sz="1800" dirty="0"/>
              <a:t>[])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n=100;   //n!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</a:t>
            </a:r>
            <a:r>
              <a:rPr lang="en-US" altLang="zh-CN" sz="1800" dirty="0">
                <a:solidFill>
                  <a:srgbClr val="C00000"/>
                </a:solidFill>
              </a:rPr>
              <a:t>unsigned long </a:t>
            </a:r>
            <a:r>
              <a:rPr lang="en-US" altLang="zh-CN" sz="1800" dirty="0" err="1">
                <a:solidFill>
                  <a:srgbClr val="C00000"/>
                </a:solidFill>
              </a:rPr>
              <a:t>long</a:t>
            </a: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/>
              <a:t>factorial=0,   temp;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</a:t>
            </a:r>
            <a:r>
              <a:rPr lang="en-US" altLang="zh-CN" sz="1800" dirty="0">
                <a:solidFill>
                  <a:srgbClr val="0000CC"/>
                </a:solidFill>
              </a:rPr>
              <a:t>for(</a:t>
            </a:r>
            <a:r>
              <a:rPr lang="en-US" altLang="zh-CN" sz="1800" dirty="0" err="1">
                <a:solidFill>
                  <a:srgbClr val="0000CC"/>
                </a:solidFill>
              </a:rPr>
              <a:t>int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&lt;=n;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++)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temp=1;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</a:t>
            </a:r>
            <a:r>
              <a:rPr lang="en-US" altLang="zh-CN" sz="1800" dirty="0">
                <a:solidFill>
                  <a:srgbClr val="0000CC"/>
                </a:solidFill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</a:rPr>
              <a:t>for (</a:t>
            </a:r>
            <a:r>
              <a:rPr lang="en-US" altLang="zh-CN" sz="1800" dirty="0" err="1">
                <a:solidFill>
                  <a:srgbClr val="FF0000"/>
                </a:solidFill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</a:rPr>
              <a:t> j=1;j&lt;=</a:t>
            </a:r>
            <a:r>
              <a:rPr lang="en-US" altLang="zh-CN" sz="1800" dirty="0" err="1">
                <a:solidFill>
                  <a:srgbClr val="FF0000"/>
                </a:solidFill>
              </a:rPr>
              <a:t>i;j</a:t>
            </a:r>
            <a:r>
              <a:rPr lang="en-US" altLang="zh-CN" sz="1800" dirty="0">
                <a:solidFill>
                  <a:srgbClr val="FF0000"/>
                </a:solidFill>
              </a:rPr>
              <a:t>++)    //</a:t>
            </a:r>
            <a:r>
              <a:rPr lang="zh-CN" altLang="en-US" sz="1800" dirty="0">
                <a:solidFill>
                  <a:srgbClr val="FF0000"/>
                </a:solidFill>
              </a:rPr>
              <a:t>计算 </a:t>
            </a:r>
            <a:r>
              <a:rPr lang="en-US" altLang="zh-CN" sz="1800" dirty="0" err="1">
                <a:solidFill>
                  <a:srgbClr val="FF0000"/>
                </a:solidFill>
              </a:rPr>
              <a:t>i</a:t>
            </a:r>
            <a:r>
              <a:rPr lang="en-US" altLang="zh-CN" sz="1800" dirty="0">
                <a:solidFill>
                  <a:srgbClr val="FF0000"/>
                </a:solidFill>
              </a:rPr>
              <a:t>!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	         temp=temp*j;   // temp *= j;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  </a:t>
            </a:r>
            <a:r>
              <a:rPr lang="en-US" altLang="zh-CN" sz="1800" dirty="0">
                <a:solidFill>
                  <a:srgbClr val="006600"/>
                </a:solidFill>
              </a:rPr>
              <a:t>factorial = factorial +temp;  //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06600"/>
                </a:solidFill>
              </a:rPr>
              <a:t>factorial += temp;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} //for </a:t>
            </a:r>
            <a:r>
              <a:rPr lang="en-US" altLang="zh-CN" sz="1800" dirty="0" err="1"/>
              <a:t>i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563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利用</a:t>
            </a:r>
            <a:r>
              <a:rPr lang="zh-CN" altLang="en-US" dirty="0"/>
              <a:t>单重循环计算：</a:t>
            </a:r>
            <a:r>
              <a:rPr lang="en-US" altLang="zh-CN" dirty="0"/>
              <a:t>1!+2!+……+10!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 char* </a:t>
            </a:r>
            <a:r>
              <a:rPr lang="en-US" altLang="zh-CN" dirty="0" err="1"/>
              <a:t>argv</a:t>
            </a:r>
            <a:r>
              <a:rPr lang="en-US" altLang="zh-CN" dirty="0"/>
              <a:t>[])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n=100;   //n!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C00000"/>
                </a:solidFill>
              </a:rPr>
              <a:t>unsigned long long </a:t>
            </a:r>
            <a:r>
              <a:rPr lang="en-US" altLang="zh-CN" dirty="0"/>
              <a:t>factorial=0,  temp=1;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0000CC"/>
                </a:solidFill>
              </a:rPr>
              <a:t>    for(int 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=1; 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&lt;=n; 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++)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pt-BR" altLang="zh-CN" dirty="0"/>
              <a:t>          </a:t>
            </a:r>
            <a:r>
              <a:rPr lang="pt-BR" altLang="zh-CN" dirty="0">
                <a:solidFill>
                  <a:srgbClr val="FF0000"/>
                </a:solidFill>
              </a:rPr>
              <a:t>temp = temp * i;   </a:t>
            </a:r>
            <a:r>
              <a:rPr lang="pt-BR" altLang="zh-CN" b="1" dirty="0">
                <a:solidFill>
                  <a:srgbClr val="006600"/>
                </a:solidFill>
              </a:rPr>
              <a:t>// </a:t>
            </a:r>
            <a:r>
              <a:rPr lang="zh-CN" altLang="en-US" b="1" dirty="0">
                <a:solidFill>
                  <a:srgbClr val="006600"/>
                </a:solidFill>
              </a:rPr>
              <a:t>对于每次循环，得到 </a:t>
            </a:r>
            <a:r>
              <a:rPr lang="pt-BR" altLang="zh-CN" b="1" dirty="0">
                <a:solidFill>
                  <a:srgbClr val="006600"/>
                </a:solidFill>
              </a:rPr>
              <a:t>i!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pt-BR" altLang="zh-CN" dirty="0">
                <a:solidFill>
                  <a:srgbClr val="0000CC"/>
                </a:solidFill>
              </a:rPr>
              <a:t>          factorial = factorial + temp;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pt-BR" altLang="zh-CN" dirty="0">
                <a:solidFill>
                  <a:srgbClr val="0000CC"/>
                </a:solidFill>
              </a:rPr>
              <a:t>    </a:t>
            </a:r>
            <a:r>
              <a:rPr lang="en-US" altLang="zh-CN" dirty="0"/>
              <a:t>} //for </a:t>
            </a:r>
            <a:r>
              <a:rPr lang="en-US" altLang="zh-CN" dirty="0" err="1"/>
              <a:t>i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18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B97AC7-A507-4C0E-B064-C0243C75BA3C}"/>
              </a:ext>
            </a:extLst>
          </p:cNvPr>
          <p:cNvSpPr txBox="1"/>
          <p:nvPr/>
        </p:nvSpPr>
        <p:spPr>
          <a:xfrm>
            <a:off x="896396" y="1813173"/>
            <a:ext cx="117565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/>
              <a:t>******</a:t>
            </a:r>
          </a:p>
          <a:p>
            <a:r>
              <a:rPr lang="en-US" altLang="zh-CN" sz="3300" dirty="0"/>
              <a:t>******</a:t>
            </a:r>
          </a:p>
          <a:p>
            <a:r>
              <a:rPr lang="en-US" altLang="zh-CN" sz="3300" dirty="0"/>
              <a:t>******</a:t>
            </a:r>
            <a:endParaRPr lang="zh-CN" altLang="en-US" sz="33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循环例：输出图形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7D55495-62F8-44D8-ABC1-702785E0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35063"/>
            <a:ext cx="7550878" cy="763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输出下述图形</a:t>
            </a:r>
            <a:r>
              <a:rPr lang="en-US" altLang="zh-CN" dirty="0"/>
              <a:t>(3*6—3</a:t>
            </a:r>
            <a:r>
              <a:rPr lang="zh-CN" altLang="en-US" dirty="0"/>
              <a:t>行</a:t>
            </a:r>
            <a:r>
              <a:rPr lang="en-US" altLang="zh-CN" dirty="0"/>
              <a:t>6</a:t>
            </a:r>
            <a:r>
              <a:rPr lang="zh-CN" altLang="en-US" dirty="0"/>
              <a:t>列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7919E73-1CB1-42EE-9AF0-74BE77FD300B}"/>
              </a:ext>
            </a:extLst>
          </p:cNvPr>
          <p:cNvSpPr txBox="1">
            <a:spLocks/>
          </p:cNvSpPr>
          <p:nvPr/>
        </p:nvSpPr>
        <p:spPr bwMode="auto">
          <a:xfrm>
            <a:off x="569665" y="3799318"/>
            <a:ext cx="5042570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要求</a:t>
            </a:r>
            <a:endParaRPr lang="en-US" altLang="zh-CN" sz="2000" dirty="0"/>
          </a:p>
          <a:p>
            <a:pPr marL="971550" lvl="1"/>
            <a:r>
              <a:rPr lang="zh-CN" altLang="en-US" sz="1600" dirty="0">
                <a:solidFill>
                  <a:srgbClr val="7030A0"/>
                </a:solidFill>
              </a:rPr>
              <a:t>不允许直接用</a:t>
            </a:r>
            <a:r>
              <a:rPr lang="en-US" altLang="zh-CN" sz="1600" dirty="0">
                <a:solidFill>
                  <a:srgbClr val="7030A0"/>
                </a:solidFill>
              </a:rPr>
              <a:t>3</a:t>
            </a:r>
            <a:r>
              <a:rPr lang="zh-CN" altLang="en-US" sz="1600" dirty="0">
                <a:solidFill>
                  <a:srgbClr val="7030A0"/>
                </a:solidFill>
              </a:rPr>
              <a:t>条</a:t>
            </a:r>
            <a:r>
              <a:rPr lang="en-US" altLang="zh-CN" sz="1600" dirty="0" err="1">
                <a:solidFill>
                  <a:srgbClr val="7030A0"/>
                </a:solidFill>
              </a:rPr>
              <a:t>printf</a:t>
            </a:r>
            <a:r>
              <a:rPr lang="en-US" altLang="zh-CN" sz="1600" dirty="0">
                <a:solidFill>
                  <a:srgbClr val="7030A0"/>
                </a:solidFill>
              </a:rPr>
              <a:t>(“******”)</a:t>
            </a:r>
            <a:r>
              <a:rPr lang="zh-CN" altLang="en-US" sz="1600" dirty="0">
                <a:solidFill>
                  <a:srgbClr val="7030A0"/>
                </a:solidFill>
              </a:rPr>
              <a:t>语句实现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利用循环结构实现，但不允许使用形如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(“******”)</a:t>
            </a:r>
            <a:r>
              <a:rPr lang="zh-CN" altLang="en-US" sz="1600" dirty="0"/>
              <a:t>的输出</a:t>
            </a:r>
            <a:r>
              <a:rPr lang="zh-CN" altLang="en-US" sz="1600" dirty="0" smtClean="0"/>
              <a:t>语句</a:t>
            </a:r>
            <a:endParaRPr lang="en-US" altLang="zh-CN" sz="1600" dirty="0" smtClean="0"/>
          </a:p>
          <a:p>
            <a:pPr marL="971550" lvl="1"/>
            <a:r>
              <a:rPr lang="zh-CN" altLang="en-US" sz="1600" dirty="0" smtClean="0">
                <a:solidFill>
                  <a:srgbClr val="0000CC"/>
                </a:solidFill>
              </a:rPr>
              <a:t>只能</a:t>
            </a:r>
            <a:r>
              <a:rPr lang="zh-CN" altLang="en-US" sz="1600" dirty="0">
                <a:solidFill>
                  <a:srgbClr val="0000CC"/>
                </a:solidFill>
              </a:rPr>
              <a:t>使用形如</a:t>
            </a:r>
            <a:r>
              <a:rPr lang="en-US" altLang="zh-CN" sz="1600" dirty="0" err="1">
                <a:solidFill>
                  <a:srgbClr val="0000CC"/>
                </a:solidFill>
              </a:rPr>
              <a:t>printf</a:t>
            </a:r>
            <a:r>
              <a:rPr lang="en-US" altLang="zh-CN" sz="1600" dirty="0">
                <a:solidFill>
                  <a:srgbClr val="0000CC"/>
                </a:solidFill>
              </a:rPr>
              <a:t>(“*”)</a:t>
            </a:r>
            <a:r>
              <a:rPr lang="zh-CN" altLang="en-US" sz="1600" dirty="0">
                <a:solidFill>
                  <a:srgbClr val="0000CC"/>
                </a:solidFill>
              </a:rPr>
              <a:t>的形式。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067FE2-BEC7-4F2E-B95C-A05BC1F7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4286" r="45740" b="50203"/>
          <a:stretch/>
        </p:blipFill>
        <p:spPr>
          <a:xfrm>
            <a:off x="2268876" y="1697864"/>
            <a:ext cx="3984675" cy="2119229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B61E097-FE4D-483A-91AE-A7F7AA73B553}"/>
              </a:ext>
            </a:extLst>
          </p:cNvPr>
          <p:cNvSpPr txBox="1">
            <a:spLocks/>
          </p:cNvSpPr>
          <p:nvPr/>
        </p:nvSpPr>
        <p:spPr bwMode="auto">
          <a:xfrm>
            <a:off x="6376723" y="1605467"/>
            <a:ext cx="1536758" cy="230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000" dirty="0"/>
              <a:t>根据多重循环中内外循环的执行规律，一般地，采用</a:t>
            </a:r>
            <a:r>
              <a:rPr lang="zh-CN" altLang="en-US" sz="2000" dirty="0">
                <a:solidFill>
                  <a:srgbClr val="0000CC"/>
                </a:solidFill>
              </a:rPr>
              <a:t>外循环</a:t>
            </a:r>
            <a:r>
              <a:rPr lang="zh-CN" altLang="en-US" sz="2000" dirty="0"/>
              <a:t>控制</a:t>
            </a:r>
            <a:r>
              <a:rPr lang="zh-CN" altLang="en-US" sz="2000" dirty="0">
                <a:solidFill>
                  <a:srgbClr val="C00000"/>
                </a:solidFill>
              </a:rPr>
              <a:t>行数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CC"/>
                </a:solidFill>
              </a:rPr>
              <a:t>内循环</a:t>
            </a:r>
            <a:r>
              <a:rPr lang="zh-CN" altLang="en-US" sz="2000" dirty="0"/>
              <a:t>控制</a:t>
            </a:r>
            <a:r>
              <a:rPr lang="zh-CN" altLang="en-US" sz="2000" dirty="0">
                <a:solidFill>
                  <a:srgbClr val="C00000"/>
                </a:solidFill>
              </a:rPr>
              <a:t>列数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36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22447-F88D-4368-BF18-54B60BA7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判定两个</a:t>
            </a:r>
            <a:r>
              <a:rPr lang="en-US" altLang="zh-CN" dirty="0"/>
              <a:t>(</a:t>
            </a:r>
            <a:r>
              <a:rPr lang="zh-CN" altLang="en-US" dirty="0"/>
              <a:t>整</a:t>
            </a:r>
            <a:r>
              <a:rPr lang="en-US" altLang="zh-CN" dirty="0"/>
              <a:t>)</a:t>
            </a:r>
            <a:r>
              <a:rPr lang="zh-CN" altLang="en-US" dirty="0"/>
              <a:t>数是否相同，利用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6600"/>
                </a:solidFill>
              </a:rPr>
              <a:t>a</a:t>
            </a:r>
            <a:r>
              <a:rPr lang="en-US" altLang="zh-CN" dirty="0" smtClean="0">
                <a:solidFill>
                  <a:srgbClr val="006600"/>
                </a:solidFill>
              </a:rPr>
              <a:t>= =</a:t>
            </a:r>
            <a:r>
              <a:rPr lang="en-US" altLang="zh-CN" dirty="0">
                <a:solidFill>
                  <a:srgbClr val="006600"/>
                </a:solidFill>
              </a:rPr>
              <a:t>b</a:t>
            </a:r>
            <a:r>
              <a:rPr lang="en-US" altLang="zh-CN" dirty="0"/>
              <a:t>)</a:t>
            </a:r>
            <a:r>
              <a:rPr lang="zh-CN" altLang="en-US" dirty="0"/>
              <a:t>，不是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a=b</a:t>
            </a:r>
            <a:r>
              <a:rPr lang="en-US" altLang="zh-CN" dirty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85B02-C4E8-4F08-9571-3E84F0FE4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</a:rPr>
              <a:t>假若利用</a:t>
            </a:r>
            <a:r>
              <a:rPr lang="en-US" altLang="zh-CN" sz="1800" b="1" dirty="0">
                <a:solidFill>
                  <a:srgbClr val="FF0000"/>
                </a:solidFill>
              </a:rPr>
              <a:t>(a=b)</a:t>
            </a:r>
            <a:r>
              <a:rPr lang="zh-CN" altLang="en-US" sz="1800" dirty="0">
                <a:solidFill>
                  <a:srgbClr val="0303DF"/>
                </a:solidFill>
              </a:rPr>
              <a:t>，结果如何？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如 </a:t>
            </a:r>
            <a:endParaRPr lang="en-US" altLang="zh-CN" sz="1800" dirty="0"/>
          </a:p>
          <a:p>
            <a:pPr marL="971550" lvl="1"/>
            <a:r>
              <a:rPr lang="en-US" altLang="zh-CN" sz="1600" dirty="0"/>
              <a:t>int a=3,b=0;</a:t>
            </a:r>
          </a:p>
          <a:p>
            <a:pPr marL="971550" lvl="1"/>
            <a:r>
              <a:rPr lang="zh-CN" altLang="en-US" sz="1600" dirty="0"/>
              <a:t>语句</a:t>
            </a:r>
            <a:r>
              <a:rPr lang="en-US" altLang="zh-CN" sz="1600" dirty="0"/>
              <a:t>if (a</a:t>
            </a:r>
            <a:r>
              <a:rPr lang="en-US" altLang="zh-CN" sz="1600" dirty="0" smtClean="0"/>
              <a:t>= =</a:t>
            </a:r>
            <a:r>
              <a:rPr lang="en-US" altLang="zh-CN" sz="1600" dirty="0"/>
              <a:t>b)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结果为“假”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303DF"/>
                </a:solidFill>
              </a:rPr>
              <a:t>if  (3)</a:t>
            </a:r>
            <a:r>
              <a:rPr lang="en-US" altLang="zh-CN" sz="1800" dirty="0">
                <a:solidFill>
                  <a:srgbClr val="0303DF"/>
                </a:solidFill>
                <a:sym typeface="Wingdings" panose="05000000000000000000" pitchFamily="2" charset="2"/>
              </a:rPr>
              <a:t>if (true),  if (0)if (false)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</a:rPr>
              <a:t>思考：语句</a:t>
            </a:r>
            <a:r>
              <a:rPr lang="en-US" altLang="zh-CN" sz="1800" dirty="0">
                <a:solidFill>
                  <a:srgbClr val="0303DF"/>
                </a:solidFill>
              </a:rPr>
              <a:t>if (a=b)</a:t>
            </a:r>
            <a:r>
              <a:rPr lang="zh-CN" altLang="en-US" sz="1800" dirty="0">
                <a:solidFill>
                  <a:srgbClr val="0303DF"/>
                </a:solidFill>
              </a:rPr>
              <a:t>与 </a:t>
            </a:r>
            <a:r>
              <a:rPr lang="en-US" altLang="zh-CN" sz="1800" dirty="0">
                <a:solidFill>
                  <a:srgbClr val="0303DF"/>
                </a:solidFill>
              </a:rPr>
              <a:t>if (b=a)</a:t>
            </a:r>
            <a:r>
              <a:rPr lang="zh-CN" altLang="en-US" sz="1800" dirty="0">
                <a:solidFill>
                  <a:srgbClr val="0303DF"/>
                </a:solidFill>
              </a:rPr>
              <a:t>的语义是什么？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600" dirty="0"/>
              <a:t>比较下述两段代码的输出结果，并解释原因，从而理解</a:t>
            </a:r>
            <a:r>
              <a:rPr lang="en-US" altLang="zh-CN" sz="1600" dirty="0"/>
              <a:t>if(a=b)</a:t>
            </a:r>
            <a:r>
              <a:rPr lang="zh-CN" altLang="en-US" sz="1600" dirty="0"/>
              <a:t>的语义</a:t>
            </a:r>
            <a:endParaRPr lang="en-US" altLang="zh-CN" sz="1600" dirty="0"/>
          </a:p>
          <a:p>
            <a:pPr lvl="3" indent="0">
              <a:spcBef>
                <a:spcPts val="0"/>
              </a:spcBef>
              <a:buNone/>
            </a:pPr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3B5F79CC-1429-4622-8544-FFAA1888DE67}"/>
              </a:ext>
            </a:extLst>
          </p:cNvPr>
          <p:cNvSpPr/>
          <p:nvPr/>
        </p:nvSpPr>
        <p:spPr bwMode="auto">
          <a:xfrm>
            <a:off x="1388684" y="3866341"/>
            <a:ext cx="2827090" cy="1977506"/>
          </a:xfrm>
          <a:prstGeom prst="wedgeRoundRectCallout">
            <a:avLst>
              <a:gd name="adj1" fmla="val -18459"/>
              <a:gd name="adj2" fmla="val 504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3" indent="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比较：</a:t>
            </a:r>
            <a:endParaRPr lang="en-US" altLang="zh-CN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a=3,b=0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(a=b)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(“a==b);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else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(“a!=b);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4C6BC7B-AF07-4247-97BB-8642D42F08DF}"/>
              </a:ext>
            </a:extLst>
          </p:cNvPr>
          <p:cNvSpPr/>
          <p:nvPr/>
        </p:nvSpPr>
        <p:spPr bwMode="auto">
          <a:xfrm>
            <a:off x="4480391" y="3866342"/>
            <a:ext cx="2827090" cy="1977505"/>
          </a:xfrm>
          <a:prstGeom prst="wedgeRoundRectCallout">
            <a:avLst>
              <a:gd name="adj1" fmla="val -19943"/>
              <a:gd name="adj2" fmla="val 504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3" indent="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比较：</a:t>
            </a:r>
            <a:endParaRPr lang="en-US" altLang="zh-CN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a=3,b=0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(b=a)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(“a==b);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else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(“a!=b);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E4029E23-EBB0-42A3-911C-152ABD06B4F5}"/>
              </a:ext>
            </a:extLst>
          </p:cNvPr>
          <p:cNvSpPr/>
          <p:nvPr/>
        </p:nvSpPr>
        <p:spPr bwMode="auto">
          <a:xfrm>
            <a:off x="2378707" y="4509904"/>
            <a:ext cx="1308563" cy="313603"/>
          </a:xfrm>
          <a:prstGeom prst="wedgeRoundRectCallout">
            <a:avLst>
              <a:gd name="adj1" fmla="val -20058"/>
              <a:gd name="adj2" fmla="val 45833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相当于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if(0)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9848550C-FA63-426A-A3B3-A6FD5DC63014}"/>
              </a:ext>
            </a:extLst>
          </p:cNvPr>
          <p:cNvSpPr/>
          <p:nvPr/>
        </p:nvSpPr>
        <p:spPr bwMode="auto">
          <a:xfrm>
            <a:off x="5411706" y="4526530"/>
            <a:ext cx="1382573" cy="313603"/>
          </a:xfrm>
          <a:prstGeom prst="wedgeRoundRectCallout">
            <a:avLst>
              <a:gd name="adj1" fmla="val -20058"/>
              <a:gd name="adj2" fmla="val 45833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相当于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if(3)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对话气泡: 圆角矩形 3">
            <a:extLst>
              <a:ext uri="{FF2B5EF4-FFF2-40B4-BE49-F238E27FC236}">
                <a16:creationId xmlns:a16="http://schemas.microsoft.com/office/drawing/2014/main" id="{3B5F79CC-1429-4622-8544-FFAA1888DE67}"/>
              </a:ext>
            </a:extLst>
          </p:cNvPr>
          <p:cNvSpPr/>
          <p:nvPr/>
        </p:nvSpPr>
        <p:spPr bwMode="auto">
          <a:xfrm>
            <a:off x="4480391" y="1584946"/>
            <a:ext cx="4262030" cy="1052976"/>
          </a:xfrm>
          <a:prstGeom prst="wedgeRoundRectCallout">
            <a:avLst>
              <a:gd name="adj1" fmla="val -18459"/>
              <a:gd name="adj2" fmla="val 504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a=3,b=0;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(a=b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//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的值赋给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，相当于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if(0)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=a) //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值赋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给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相当于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if(3)</a:t>
            </a:r>
          </a:p>
        </p:txBody>
      </p:sp>
    </p:spTree>
    <p:extLst>
      <p:ext uri="{BB962C8B-B14F-4D97-AF65-F5344CB8AC3E}">
        <p14:creationId xmlns:p14="http://schemas.microsoft.com/office/powerpoint/2010/main" val="165916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B97AC7-A507-4C0E-B064-C0243C75BA3C}"/>
              </a:ext>
            </a:extLst>
          </p:cNvPr>
          <p:cNvSpPr txBox="1"/>
          <p:nvPr/>
        </p:nvSpPr>
        <p:spPr>
          <a:xfrm>
            <a:off x="6127271" y="1540517"/>
            <a:ext cx="220126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/>
              <a:t>      *</a:t>
            </a:r>
          </a:p>
          <a:p>
            <a:r>
              <a:rPr lang="en-US" altLang="zh-CN" sz="3300" dirty="0"/>
              <a:t>     * *</a:t>
            </a:r>
          </a:p>
          <a:p>
            <a:r>
              <a:rPr lang="en-US" altLang="zh-CN" sz="3300" dirty="0"/>
              <a:t>    * * *</a:t>
            </a:r>
          </a:p>
          <a:p>
            <a:r>
              <a:rPr lang="en-US" altLang="zh-CN" sz="3300" dirty="0"/>
              <a:t>   * * * *</a:t>
            </a:r>
          </a:p>
          <a:p>
            <a:r>
              <a:rPr lang="en-US" altLang="zh-CN" sz="3300" dirty="0"/>
              <a:t>  * * * * * </a:t>
            </a:r>
            <a:endParaRPr lang="zh-CN" altLang="en-US" sz="33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循环例：输出图形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370430" cy="323922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利用多重循环输出右图所示的图形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3F3E9D3-8BE7-4DDD-A938-2F26A4FEF690}"/>
              </a:ext>
            </a:extLst>
          </p:cNvPr>
          <p:cNvSpPr txBox="1">
            <a:spLocks/>
          </p:cNvSpPr>
          <p:nvPr/>
        </p:nvSpPr>
        <p:spPr bwMode="auto">
          <a:xfrm>
            <a:off x="672838" y="2261351"/>
            <a:ext cx="4472740" cy="48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rgbClr val="0000CC"/>
                </a:solidFill>
              </a:rPr>
              <a:t>外循环</a:t>
            </a:r>
            <a:r>
              <a:rPr lang="zh-CN" altLang="en-US" sz="2000" dirty="0"/>
              <a:t>控制行数，</a:t>
            </a:r>
            <a:r>
              <a:rPr lang="zh-CN" altLang="en-US" sz="2000" dirty="0">
                <a:solidFill>
                  <a:srgbClr val="0000CC"/>
                </a:solidFill>
              </a:rPr>
              <a:t>内循环</a:t>
            </a:r>
            <a:r>
              <a:rPr lang="zh-CN" altLang="en-US" sz="2000" dirty="0"/>
              <a:t>控制列数；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5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B97AC7-A507-4C0E-B064-C0243C75BA3C}"/>
              </a:ext>
            </a:extLst>
          </p:cNvPr>
          <p:cNvSpPr txBox="1"/>
          <p:nvPr/>
        </p:nvSpPr>
        <p:spPr>
          <a:xfrm>
            <a:off x="6127271" y="1540517"/>
            <a:ext cx="220126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/>
              <a:t>      *</a:t>
            </a:r>
          </a:p>
          <a:p>
            <a:r>
              <a:rPr lang="en-US" altLang="zh-CN" sz="3300" dirty="0"/>
              <a:t>     * *</a:t>
            </a:r>
          </a:p>
          <a:p>
            <a:r>
              <a:rPr lang="en-US" altLang="zh-CN" sz="3300" dirty="0"/>
              <a:t>    * * *</a:t>
            </a:r>
          </a:p>
          <a:p>
            <a:r>
              <a:rPr lang="en-US" altLang="zh-CN" sz="3300" dirty="0"/>
              <a:t>   * * * *</a:t>
            </a:r>
          </a:p>
          <a:p>
            <a:r>
              <a:rPr lang="en-US" altLang="zh-CN" sz="3300" dirty="0"/>
              <a:t>  * * * * * </a:t>
            </a:r>
            <a:endParaRPr lang="zh-CN" altLang="en-US" sz="33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循环例：输出</a:t>
            </a:r>
            <a:r>
              <a:rPr lang="zh-CN" altLang="en-US" dirty="0" smtClean="0"/>
              <a:t>图形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参考代码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5395480" cy="49020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main(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</a:rPr>
              <a:t>argc</a:t>
            </a:r>
            <a:r>
              <a:rPr lang="en-US" altLang="zh-CN" sz="1800" dirty="0">
                <a:solidFill>
                  <a:srgbClr val="000000"/>
                </a:solidFill>
              </a:rPr>
              <a:t>, char* </a:t>
            </a:r>
            <a:r>
              <a:rPr lang="en-US" altLang="zh-CN" sz="1800" dirty="0" err="1">
                <a:solidFill>
                  <a:srgbClr val="000000"/>
                </a:solidFill>
              </a:rPr>
              <a:t>argv</a:t>
            </a:r>
            <a:r>
              <a:rPr lang="en-US" altLang="zh-CN" sz="1800" dirty="0">
                <a:solidFill>
                  <a:srgbClr val="000000"/>
                </a:solidFill>
              </a:rPr>
              <a:t>[])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</a:rPr>
              <a:t>i,j,k</a:t>
            </a:r>
            <a:r>
              <a:rPr lang="en-US" altLang="zh-CN" sz="1800" dirty="0">
                <a:solidFill>
                  <a:srgbClr val="000000"/>
                </a:solidFill>
              </a:rPr>
              <a:t>=0;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line=5;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for (</a:t>
            </a:r>
            <a:r>
              <a:rPr lang="en-US" altLang="zh-CN" sz="1800" dirty="0" err="1">
                <a:solidFill>
                  <a:srgbClr val="000000"/>
                </a:solidFill>
              </a:rPr>
              <a:t>i</a:t>
            </a:r>
            <a:r>
              <a:rPr lang="en-US" altLang="zh-CN" sz="1800" dirty="0">
                <a:solidFill>
                  <a:srgbClr val="000000"/>
                </a:solidFill>
              </a:rPr>
              <a:t>=1; </a:t>
            </a:r>
            <a:r>
              <a:rPr lang="en-US" altLang="zh-CN" sz="1800" dirty="0" err="1">
                <a:solidFill>
                  <a:srgbClr val="000000"/>
                </a:solidFill>
              </a:rPr>
              <a:t>i</a:t>
            </a:r>
            <a:r>
              <a:rPr lang="en-US" altLang="zh-CN" sz="1800" dirty="0">
                <a:solidFill>
                  <a:srgbClr val="000000"/>
                </a:solidFill>
              </a:rPr>
              <a:t>&lt;=</a:t>
            </a:r>
            <a:r>
              <a:rPr lang="en-US" altLang="zh-CN" sz="1800" dirty="0" err="1">
                <a:solidFill>
                  <a:srgbClr val="000000"/>
                </a:solidFill>
              </a:rPr>
              <a:t>line;i</a:t>
            </a:r>
            <a:r>
              <a:rPr lang="en-US" altLang="zh-CN" sz="1800" dirty="0">
                <a:solidFill>
                  <a:srgbClr val="000000"/>
                </a:solidFill>
              </a:rPr>
              <a:t>++)             //</a:t>
            </a:r>
            <a:r>
              <a:rPr lang="zh-CN" altLang="en-US" sz="1800" dirty="0">
                <a:solidFill>
                  <a:srgbClr val="000000"/>
                </a:solidFill>
              </a:rPr>
              <a:t>三角形的行数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for (j=1;j&lt;=</a:t>
            </a:r>
            <a:r>
              <a:rPr lang="en-US" altLang="zh-CN" sz="1800" dirty="0" err="1">
                <a:solidFill>
                  <a:srgbClr val="0000CC"/>
                </a:solidFill>
              </a:rPr>
              <a:t>line-i</a:t>
            </a:r>
            <a:r>
              <a:rPr lang="en-US" altLang="zh-CN" sz="1800" dirty="0" err="1">
                <a:solidFill>
                  <a:srgbClr val="000000"/>
                </a:solidFill>
              </a:rPr>
              <a:t>;j</a:t>
            </a:r>
            <a:r>
              <a:rPr lang="en-US" altLang="zh-CN" sz="1800" dirty="0">
                <a:solidFill>
                  <a:srgbClr val="000000"/>
                </a:solidFill>
              </a:rPr>
              <a:t>++)   //</a:t>
            </a:r>
            <a:r>
              <a:rPr lang="zh-CN" altLang="en-US" sz="1800" dirty="0">
                <a:solidFill>
                  <a:srgbClr val="000000"/>
                </a:solidFill>
              </a:rPr>
              <a:t>输出</a:t>
            </a:r>
            <a:r>
              <a:rPr lang="en-US" altLang="zh-CN" sz="1800" dirty="0">
                <a:solidFill>
                  <a:srgbClr val="000000"/>
                </a:solidFill>
              </a:rPr>
              <a:t>’*’</a:t>
            </a:r>
            <a:r>
              <a:rPr lang="zh-CN" altLang="en-US" sz="1800" dirty="0">
                <a:solidFill>
                  <a:srgbClr val="000000"/>
                </a:solidFill>
              </a:rPr>
              <a:t>前的空格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   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 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for (j=1;</a:t>
            </a:r>
            <a:r>
              <a:rPr lang="en-US" altLang="zh-CN" sz="1800" dirty="0">
                <a:solidFill>
                  <a:srgbClr val="0000CC"/>
                </a:solidFill>
              </a:rPr>
              <a:t>j&lt;=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 err="1">
                <a:solidFill>
                  <a:srgbClr val="000000"/>
                </a:solidFill>
              </a:rPr>
              <a:t>;j</a:t>
            </a:r>
            <a:r>
              <a:rPr lang="en-US" altLang="zh-CN" sz="1800" dirty="0">
                <a:solidFill>
                  <a:srgbClr val="000000"/>
                </a:solidFill>
              </a:rPr>
              <a:t>++)          //</a:t>
            </a:r>
            <a:r>
              <a:rPr lang="zh-CN" altLang="en-US" sz="1800" dirty="0">
                <a:solidFill>
                  <a:srgbClr val="000000"/>
                </a:solidFill>
              </a:rPr>
              <a:t>输出 </a:t>
            </a:r>
            <a:r>
              <a:rPr lang="en-US" altLang="zh-CN" sz="1800" dirty="0">
                <a:solidFill>
                  <a:srgbClr val="000000"/>
                </a:solidFill>
              </a:rPr>
              <a:t>’*’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   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("* ");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("\n");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return 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打印</a:t>
            </a:r>
            <a:r>
              <a:rPr lang="zh-CN" altLang="en-US" dirty="0"/>
              <a:t>乘法口诀表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087" y="3319943"/>
            <a:ext cx="8163275" cy="2556093"/>
          </a:xfrm>
        </p:spPr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for(int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&lt;= 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    //</a:t>
            </a:r>
            <a:r>
              <a:rPr lang="zh-CN" altLang="en-US" sz="1800" dirty="0"/>
              <a:t>行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for(int j = 1;</a:t>
            </a:r>
            <a:r>
              <a:rPr lang="en-US" altLang="zh-CN" sz="1800" b="1" dirty="0">
                <a:solidFill>
                  <a:srgbClr val="0000CC"/>
                </a:solidFill>
              </a:rPr>
              <a:t> j &lt;=</a:t>
            </a:r>
            <a:r>
              <a:rPr lang="en-US" altLang="zh-CN" sz="1800" b="1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/>
              <a:t>; </a:t>
            </a:r>
            <a:r>
              <a:rPr lang="en-US" altLang="zh-CN" sz="1800" dirty="0" err="1"/>
              <a:t>j++</a:t>
            </a:r>
            <a:r>
              <a:rPr lang="en-US" altLang="zh-CN" sz="1800" dirty="0"/>
              <a:t>)    //</a:t>
            </a:r>
            <a:r>
              <a:rPr lang="zh-CN" altLang="en-US" sz="1800" dirty="0"/>
              <a:t>列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("%</a:t>
            </a:r>
            <a:r>
              <a:rPr lang="en-US" altLang="zh-CN" sz="1800" dirty="0" err="1"/>
              <a:t>dx%d</a:t>
            </a:r>
            <a:r>
              <a:rPr lang="en-US" altLang="zh-CN" sz="1800" dirty="0"/>
              <a:t>=%d\t", j, i,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*j 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("\n");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</p:txBody>
      </p:sp>
      <p:pic>
        <p:nvPicPr>
          <p:cNvPr id="17410" name="Picture 2" descr="乘法口诀表">
            <a:extLst>
              <a:ext uri="{FF2B5EF4-FFF2-40B4-BE49-F238E27FC236}">
                <a16:creationId xmlns:a16="http://schemas.microsoft.com/office/drawing/2014/main" id="{5BD35FB6-7B70-4F3A-868E-4A7FD82C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9" y="839788"/>
            <a:ext cx="5664841" cy="235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打印</a:t>
            </a:r>
            <a:r>
              <a:rPr lang="zh-CN" altLang="en-US" dirty="0"/>
              <a:t>乘法口诀表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087" y="3426903"/>
            <a:ext cx="8163275" cy="2556093"/>
          </a:xfrm>
        </p:spPr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for(int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&lt;= 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    //</a:t>
            </a:r>
            <a:r>
              <a:rPr lang="zh-CN" altLang="en-US" sz="1800" dirty="0"/>
              <a:t>行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for(int j = 1; </a:t>
            </a:r>
            <a:r>
              <a:rPr lang="en-US" altLang="zh-CN" sz="1800" b="1" dirty="0">
                <a:solidFill>
                  <a:srgbClr val="0000CC"/>
                </a:solidFill>
              </a:rPr>
              <a:t>j &lt;=</a:t>
            </a:r>
            <a:r>
              <a:rPr lang="en-US" altLang="zh-CN" sz="1800" b="1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/>
              <a:t>; </a:t>
            </a:r>
            <a:r>
              <a:rPr lang="en-US" altLang="zh-CN" sz="1800" dirty="0" err="1"/>
              <a:t>j++</a:t>
            </a:r>
            <a:r>
              <a:rPr lang="en-US" altLang="zh-CN" sz="1800" dirty="0"/>
              <a:t>)    //</a:t>
            </a:r>
            <a:r>
              <a:rPr lang="zh-CN" altLang="en-US" sz="1800" dirty="0"/>
              <a:t>列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("%</a:t>
            </a:r>
            <a:r>
              <a:rPr lang="en-US" altLang="zh-CN" sz="1800" dirty="0" err="1"/>
              <a:t>dx%d</a:t>
            </a:r>
            <a:r>
              <a:rPr lang="en-US" altLang="zh-CN" sz="1800" dirty="0"/>
              <a:t>=%d\t", i, j,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*j 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("\n");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80A16E-17B2-4D01-99DA-6BB5F278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0" y="872907"/>
            <a:ext cx="7283436" cy="23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回顾：</a:t>
            </a:r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注意 </a:t>
            </a:r>
            <a:r>
              <a:rPr lang="en-US" altLang="zh-CN" sz="2000" dirty="0"/>
              <a:t>break</a:t>
            </a:r>
            <a:r>
              <a:rPr lang="zh-CN" altLang="en-US" sz="2000" dirty="0"/>
              <a:t>与</a:t>
            </a:r>
            <a:r>
              <a:rPr lang="en-US" altLang="zh-CN" sz="2000" dirty="0"/>
              <a:t>continue</a:t>
            </a:r>
            <a:r>
              <a:rPr lang="zh-CN" altLang="en-US" sz="2000" dirty="0"/>
              <a:t>的使用；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break: </a:t>
            </a:r>
            <a:r>
              <a:rPr lang="zh-CN" altLang="en-US" sz="1800" dirty="0"/>
              <a:t>结束（退出）当前循环</a:t>
            </a:r>
            <a:endParaRPr lang="en-US" altLang="zh-CN" sz="1800" dirty="0"/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CC"/>
                </a:solidFill>
              </a:rPr>
              <a:t>break</a:t>
            </a:r>
            <a:r>
              <a:rPr lang="zh-CN" altLang="en-US" sz="1600" dirty="0">
                <a:solidFill>
                  <a:srgbClr val="0000CC"/>
                </a:solidFill>
              </a:rPr>
              <a:t>退出</a:t>
            </a:r>
            <a:r>
              <a:rPr lang="zh-CN" altLang="en-US" sz="1600" dirty="0">
                <a:solidFill>
                  <a:srgbClr val="FF0000"/>
                </a:solidFill>
              </a:rPr>
              <a:t>当前</a:t>
            </a:r>
            <a:r>
              <a:rPr lang="zh-CN" altLang="en-US" sz="1600" dirty="0">
                <a:solidFill>
                  <a:srgbClr val="0000CC"/>
                </a:solidFill>
              </a:rPr>
              <a:t>循环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一般与条件语句结合使用控制循环体的执行</a:t>
            </a:r>
            <a:endParaRPr lang="en-US" altLang="zh-CN" sz="1600" dirty="0"/>
          </a:p>
          <a:p>
            <a:pPr marL="971550" lvl="1"/>
            <a:r>
              <a:rPr lang="en-US" altLang="zh-CN" sz="1800" dirty="0"/>
              <a:t>continue</a:t>
            </a:r>
            <a:r>
              <a:rPr lang="zh-CN" altLang="en-US" sz="1800" dirty="0"/>
              <a:t>：进入下一轮循环，不执行循环体中</a:t>
            </a:r>
            <a:r>
              <a:rPr lang="en-US" altLang="zh-CN" sz="1800" dirty="0"/>
              <a:t>continue</a:t>
            </a:r>
            <a:r>
              <a:rPr lang="zh-CN" altLang="en-US" sz="1800" dirty="0"/>
              <a:t>后的语句</a:t>
            </a:r>
            <a:endParaRPr lang="en-US" altLang="zh-CN" sz="1800" dirty="0"/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00CC"/>
                </a:solidFill>
              </a:rPr>
              <a:t>使</a:t>
            </a:r>
            <a:r>
              <a:rPr lang="zh-CN" altLang="en-US" sz="1600" dirty="0">
                <a:solidFill>
                  <a:srgbClr val="FF0000"/>
                </a:solidFill>
              </a:rPr>
              <a:t>当前</a:t>
            </a:r>
            <a:r>
              <a:rPr lang="zh-CN" altLang="en-US" sz="1600" dirty="0">
                <a:solidFill>
                  <a:srgbClr val="0000CC"/>
                </a:solidFill>
              </a:rPr>
              <a:t>循环进入下一轮循环；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zh-CN" altLang="en-US" sz="1600" dirty="0"/>
              <a:t>不执行本轮循环</a:t>
            </a:r>
            <a:r>
              <a:rPr lang="en-US" altLang="zh-CN" sz="1600" dirty="0"/>
              <a:t>continue</a:t>
            </a:r>
            <a:r>
              <a:rPr lang="zh-CN" altLang="en-US" sz="1600" dirty="0"/>
              <a:t>后的语句；</a:t>
            </a:r>
            <a:endParaRPr lang="en-US" altLang="zh-CN" sz="1600" dirty="0"/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zh-CN" altLang="en-US" sz="1600" dirty="0"/>
              <a:t>一般与条件语句结合使用控制循环体的执行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注意</a:t>
            </a:r>
            <a:r>
              <a:rPr lang="en-US" altLang="zh-CN" sz="2000" dirty="0" err="1"/>
              <a:t>goto</a:t>
            </a:r>
            <a:r>
              <a:rPr lang="zh-CN" altLang="en-US" sz="2000" dirty="0"/>
              <a:t>语句在循环结构中的使用</a:t>
            </a:r>
            <a:endParaRPr lang="en-US" altLang="zh-CN" sz="2000" dirty="0"/>
          </a:p>
          <a:p>
            <a:pPr marL="971550" lvl="1"/>
            <a:r>
              <a:rPr lang="en-US" altLang="zh-CN" sz="1800" dirty="0" err="1"/>
              <a:t>goto</a:t>
            </a:r>
            <a:r>
              <a:rPr lang="zh-CN" altLang="en-US" sz="1800" dirty="0"/>
              <a:t>语句可以从</a:t>
            </a:r>
            <a:r>
              <a:rPr lang="zh-CN" altLang="en-US" sz="1800" dirty="0">
                <a:solidFill>
                  <a:srgbClr val="FF0000"/>
                </a:solidFill>
              </a:rPr>
              <a:t>当前</a:t>
            </a:r>
            <a:r>
              <a:rPr lang="zh-CN" altLang="en-US" sz="1800" dirty="0">
                <a:solidFill>
                  <a:srgbClr val="0000CC"/>
                </a:solidFill>
              </a:rPr>
              <a:t>循环体</a:t>
            </a:r>
            <a:r>
              <a:rPr lang="zh-CN" altLang="en-US" sz="1800" dirty="0">
                <a:solidFill>
                  <a:srgbClr val="C00000"/>
                </a:solidFill>
              </a:rPr>
              <a:t>内</a:t>
            </a:r>
            <a:r>
              <a:rPr lang="zh-CN" altLang="en-US" sz="1800" dirty="0"/>
              <a:t>转到</a:t>
            </a:r>
            <a:r>
              <a:rPr lang="zh-CN" altLang="en-US" sz="1800" dirty="0">
                <a:solidFill>
                  <a:srgbClr val="FF0000"/>
                </a:solidFill>
              </a:rPr>
              <a:t>当前</a:t>
            </a:r>
            <a:r>
              <a:rPr lang="zh-CN" altLang="en-US" sz="1800" dirty="0">
                <a:solidFill>
                  <a:srgbClr val="0000CC"/>
                </a:solidFill>
              </a:rPr>
              <a:t>循环体</a:t>
            </a:r>
            <a:r>
              <a:rPr lang="zh-CN" altLang="en-US" sz="1800" dirty="0">
                <a:solidFill>
                  <a:srgbClr val="C00000"/>
                </a:solidFill>
              </a:rPr>
              <a:t>外</a:t>
            </a:r>
            <a:r>
              <a:rPr lang="zh-CN" altLang="en-US" sz="1800" dirty="0"/>
              <a:t>，但不能从循环体外转到循环体内；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注意语句</a:t>
            </a:r>
            <a:r>
              <a:rPr lang="en-US" altLang="zh-CN" sz="1800" dirty="0" err="1"/>
              <a:t>goto</a:t>
            </a:r>
            <a:r>
              <a:rPr lang="en-US" altLang="zh-CN" sz="1800" dirty="0"/>
              <a:t> L;</a:t>
            </a:r>
            <a:r>
              <a:rPr lang="zh-CN" altLang="en-US" sz="1800" dirty="0"/>
              <a:t>与标号</a:t>
            </a:r>
            <a:r>
              <a:rPr lang="en-US" altLang="zh-CN" sz="1800" dirty="0"/>
              <a:t>L</a:t>
            </a:r>
            <a:r>
              <a:rPr lang="zh-CN" altLang="en-US" sz="1800" dirty="0"/>
              <a:t>之间不允许出现变量声明，标号</a:t>
            </a:r>
            <a:r>
              <a:rPr lang="en-US" altLang="zh-CN" sz="1800" dirty="0"/>
              <a:t>L</a:t>
            </a:r>
            <a:r>
              <a:rPr lang="zh-CN" altLang="en-US" sz="1800" dirty="0"/>
              <a:t>之后至少有一条语句；不能是程序或函数的最后一个“</a:t>
            </a:r>
            <a:r>
              <a:rPr lang="en-US" altLang="zh-CN" sz="1800" dirty="0"/>
              <a:t>}</a:t>
            </a:r>
            <a:r>
              <a:rPr lang="zh-CN" altLang="en-US" sz="1800" dirty="0"/>
              <a:t>”；</a:t>
            </a:r>
            <a:endParaRPr lang="en-US" altLang="zh-CN" sz="1800" dirty="0"/>
          </a:p>
          <a:p>
            <a:pPr marL="971550" lvl="1"/>
            <a:r>
              <a:rPr lang="en-US" altLang="zh-CN" sz="1800" b="1" dirty="0" err="1">
                <a:solidFill>
                  <a:srgbClr val="0000CC"/>
                </a:solidFill>
              </a:rPr>
              <a:t>goto</a:t>
            </a:r>
            <a:r>
              <a:rPr lang="zh-CN" altLang="en-US" sz="1800" b="1" dirty="0">
                <a:solidFill>
                  <a:srgbClr val="0000CC"/>
                </a:solidFill>
              </a:rPr>
              <a:t>语句可以最内重循环直接跳出到最外重循环的外面，以结束该多重循环；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4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/>
              <a:t>循环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又称为当循环；</a:t>
            </a:r>
            <a:endParaRPr lang="en-US" altLang="zh-CN" sz="20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(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{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块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);}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(A)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{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B;  //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“假”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，不执行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，循环结束；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16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为“真”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，则执行循环体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判断</a:t>
            </a:r>
            <a:r>
              <a:rPr lang="zh-CN" altLang="en-US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是否为“真”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，如果为</a:t>
            </a:r>
            <a:r>
              <a:rPr lang="zh-CN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“真”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，则继续执行循环体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如此循环往复；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16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为“假”为止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，循环结束；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理论上，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应该是一个</a:t>
            </a:r>
            <a:r>
              <a:rPr lang="zh-CN" alt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逻辑表达式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语言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</a:t>
            </a:r>
            <a:r>
              <a:rPr lang="zh-CN" altLang="en-US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可以是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值为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任意表达式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。（包括</a:t>
            </a:r>
            <a:r>
              <a:rPr lang="zh-CN" alt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逗号表达式）</a:t>
            </a:r>
            <a:endParaRPr lang="en-US" altLang="zh-CN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 bwMode="auto">
          <a:xfrm>
            <a:off x="3017808" y="2044931"/>
            <a:ext cx="4189615" cy="931025"/>
          </a:xfrm>
          <a:prstGeom prst="wedgeRoundRectCallout">
            <a:avLst>
              <a:gd name="adj1" fmla="val -20833"/>
              <a:gd name="adj2" fmla="val 4854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执行顺序：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BAB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….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直到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的值为“假”为止，则终止循环；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可以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是值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为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或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非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的任意表达式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3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 smtClean="0"/>
              <a:t>循环例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例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285750" lvl="1" indent="0"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</a:t>
            </a: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while(</a:t>
            </a:r>
            <a:r>
              <a:rPr lang="en-US" altLang="zh-CN" sz="1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&lt;=99)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++;</a:t>
            </a: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zh-CN" altLang="en-US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如果利用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循环，如何实现？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3358341" y="1562794"/>
            <a:ext cx="2468880" cy="822959"/>
          </a:xfrm>
          <a:prstGeom prst="wedgeRoundRectCallout">
            <a:avLst>
              <a:gd name="adj1" fmla="val -20159"/>
              <a:gd name="adj2" fmla="val 5029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f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or (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=0; 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&lt;=99; 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++)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循环体；</a:t>
            </a:r>
          </a:p>
        </p:txBody>
      </p:sp>
    </p:spTree>
    <p:extLst>
      <p:ext uri="{BB962C8B-B14F-4D97-AF65-F5344CB8AC3E}">
        <p14:creationId xmlns:p14="http://schemas.microsoft.com/office/powerpoint/2010/main" val="284926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当</a:t>
            </a:r>
            <a:r>
              <a:rPr lang="zh-CN" altLang="en-US" dirty="0"/>
              <a:t>循环结构图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2396" y="1322540"/>
            <a:ext cx="1779253" cy="374955"/>
          </a:xfrm>
        </p:spPr>
        <p:txBody>
          <a:bodyPr/>
          <a:lstStyle/>
          <a:p>
            <a:pPr>
              <a:buNone/>
            </a:pPr>
            <a:r>
              <a:rPr lang="zh-CN" altLang="en-US" dirty="0"/>
              <a:t>流程图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701932"/>
              </p:ext>
            </p:extLst>
          </p:nvPr>
        </p:nvGraphicFramePr>
        <p:xfrm>
          <a:off x="746620" y="2113684"/>
          <a:ext cx="2615866" cy="309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1" name="Picture2" r:id="rId3" imgW="1743456" imgH="2790444" progId="Word.Picture.8">
                  <p:embed/>
                </p:oleObj>
              </mc:Choice>
              <mc:Fallback>
                <p:oleObj name="Picture2" r:id="rId3" imgW="1743456" imgH="27904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20" y="2113684"/>
                        <a:ext cx="2615866" cy="3092837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793557"/>
              </p:ext>
            </p:extLst>
          </p:nvPr>
        </p:nvGraphicFramePr>
        <p:xfrm>
          <a:off x="4675909" y="2353109"/>
          <a:ext cx="281940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2" name="Picture2" r:id="rId5" imgW="1609344" imgH="941832" progId="Word.Picture.8">
                  <p:embed/>
                </p:oleObj>
              </mc:Choice>
              <mc:Fallback>
                <p:oleObj name="Picture2" r:id="rId5" imgW="1609344" imgH="94183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909" y="2353109"/>
                        <a:ext cx="2819400" cy="1652587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BC4DDD0-4912-4C94-909C-456F59267FB5}"/>
              </a:ext>
            </a:extLst>
          </p:cNvPr>
          <p:cNvSpPr txBox="1">
            <a:spLocks/>
          </p:cNvSpPr>
          <p:nvPr/>
        </p:nvSpPr>
        <p:spPr bwMode="auto">
          <a:xfrm>
            <a:off x="5040997" y="1414439"/>
            <a:ext cx="1779253" cy="37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CN" dirty="0"/>
              <a:t>NS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21170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while</a:t>
            </a:r>
            <a:r>
              <a:rPr lang="zh-CN" altLang="en-US" dirty="0"/>
              <a:t>循环例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44742" y="1042341"/>
            <a:ext cx="7106686" cy="410849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smtClean="0"/>
              <a:t>1~10</a:t>
            </a:r>
            <a:r>
              <a:rPr lang="zh-CN" altLang="en-US" dirty="0" smtClean="0"/>
              <a:t>累加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int </a:t>
            </a:r>
            <a:r>
              <a:rPr lang="en-US" altLang="zh-CN" dirty="0" err="1"/>
              <a:t>i</a:t>
            </a:r>
            <a:r>
              <a:rPr lang="en-US" altLang="zh-CN" dirty="0"/>
              <a:t>=1,sum=0</a:t>
            </a:r>
            <a:r>
              <a:rPr lang="en-US" altLang="zh-CN" dirty="0" smtClean="0"/>
              <a:t>; </a:t>
            </a:r>
            <a:r>
              <a:rPr lang="en-US" altLang="zh-CN" dirty="0" smtClean="0">
                <a:solidFill>
                  <a:srgbClr val="7030A0"/>
                </a:solidFill>
              </a:rPr>
              <a:t>//</a:t>
            </a:r>
            <a:r>
              <a:rPr lang="zh-CN" altLang="en-US" dirty="0" smtClean="0">
                <a:solidFill>
                  <a:srgbClr val="7030A0"/>
                </a:solidFill>
              </a:rPr>
              <a:t>累加操作，累计变量一定要初始化</a:t>
            </a:r>
            <a:endParaRPr lang="en-US" altLang="zh-CN" dirty="0">
              <a:solidFill>
                <a:srgbClr val="7030A0"/>
              </a:solidFill>
            </a:endParaRPr>
          </a:p>
          <a:p>
            <a:pPr lvl="1" indent="0">
              <a:buNone/>
            </a:pPr>
            <a:r>
              <a:rPr lang="en-US" altLang="zh-CN" dirty="0"/>
              <a:t>while (</a:t>
            </a:r>
            <a:r>
              <a:rPr lang="en-US" altLang="zh-CN" dirty="0" err="1"/>
              <a:t>i</a:t>
            </a:r>
            <a:r>
              <a:rPr lang="en-US" altLang="zh-CN" dirty="0"/>
              <a:t>&lt;=10)</a:t>
            </a:r>
          </a:p>
          <a:p>
            <a:pPr lvl="1" indent="0">
              <a:buNone/>
            </a:pPr>
            <a:r>
              <a:rPr lang="en-US" altLang="zh-CN" dirty="0"/>
              <a:t>{</a:t>
            </a:r>
          </a:p>
          <a:p>
            <a:pPr lvl="1" indent="0">
              <a:buNone/>
            </a:pPr>
            <a:r>
              <a:rPr lang="en-US" altLang="zh-CN" dirty="0"/>
              <a:t>    sum</a:t>
            </a:r>
            <a:r>
              <a:rPr lang="en-US" altLang="zh-CN" dirty="0" smtClean="0"/>
              <a:t>+=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;   </a:t>
            </a:r>
            <a:r>
              <a:rPr lang="en-US" altLang="zh-CN" dirty="0"/>
              <a:t>//</a:t>
            </a:r>
            <a:r>
              <a:rPr lang="en-US" altLang="zh-CN" dirty="0" smtClean="0"/>
              <a:t>sum=</a:t>
            </a:r>
            <a:r>
              <a:rPr lang="en-US" altLang="zh-CN" dirty="0" err="1" smtClean="0"/>
              <a:t>sum+i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i</a:t>
            </a:r>
            <a:r>
              <a:rPr lang="en-US" altLang="zh-CN" dirty="0" smtClean="0"/>
              <a:t>++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9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死循环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while (</a:t>
            </a:r>
            <a:r>
              <a:rPr lang="en-US" altLang="zh-CN" sz="1800" dirty="0">
                <a:solidFill>
                  <a:srgbClr val="7030A0"/>
                </a:solidFill>
              </a:rPr>
              <a:t>1</a:t>
            </a:r>
            <a:r>
              <a:rPr lang="en-US" altLang="zh-CN" sz="1800" dirty="0">
                <a:solidFill>
                  <a:srgbClr val="000000"/>
                </a:solidFill>
              </a:rPr>
              <a:t>)   //</a:t>
            </a:r>
            <a:r>
              <a:rPr lang="zh-CN" altLang="en-US" sz="1800" dirty="0">
                <a:solidFill>
                  <a:srgbClr val="000000"/>
                </a:solidFill>
              </a:rPr>
              <a:t>死循环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{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//</a:t>
            </a:r>
            <a:r>
              <a:rPr lang="zh-CN" altLang="en-US" sz="1800" dirty="0" smtClean="0">
                <a:solidFill>
                  <a:srgbClr val="000000"/>
                </a:solidFill>
              </a:rPr>
              <a:t>循环体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>
                <a:solidFill>
                  <a:srgbClr val="000000"/>
                </a:solidFill>
              </a:rPr>
              <a:t> </a:t>
            </a:r>
            <a:r>
              <a:rPr lang="en-US" altLang="zh-CN" sz="1800" smtClean="0">
                <a:solidFill>
                  <a:srgbClr val="000000"/>
                </a:solidFill>
              </a:rPr>
              <a:t>        if </a:t>
            </a:r>
            <a:r>
              <a:rPr lang="en-US" altLang="zh-CN" sz="1800" dirty="0">
                <a:solidFill>
                  <a:srgbClr val="000000"/>
                </a:solidFill>
              </a:rPr>
              <a:t>(…) break;   // </a:t>
            </a:r>
            <a:r>
              <a:rPr lang="zh-CN" altLang="en-US" sz="1800" dirty="0">
                <a:solidFill>
                  <a:srgbClr val="000000"/>
                </a:solidFill>
              </a:rPr>
              <a:t>或</a:t>
            </a:r>
            <a:r>
              <a:rPr lang="en-US" altLang="zh-CN" sz="1800" dirty="0">
                <a:solidFill>
                  <a:srgbClr val="000000"/>
                </a:solidFill>
              </a:rPr>
              <a:t>if (…) </a:t>
            </a:r>
            <a:r>
              <a:rPr lang="en-US" altLang="zh-CN" sz="1800" dirty="0" err="1">
                <a:solidFill>
                  <a:srgbClr val="000000"/>
                </a:solidFill>
              </a:rPr>
              <a:t>goto</a:t>
            </a:r>
            <a:r>
              <a:rPr lang="en-US" altLang="zh-CN" sz="1800" dirty="0">
                <a:solidFill>
                  <a:srgbClr val="000000"/>
                </a:solidFill>
              </a:rPr>
              <a:t> L; </a:t>
            </a:r>
            <a:r>
              <a:rPr lang="zh-CN" altLang="en-US" sz="1800" dirty="0">
                <a:solidFill>
                  <a:srgbClr val="000000"/>
                </a:solidFill>
              </a:rPr>
              <a:t>后续代码应由</a:t>
            </a:r>
            <a:r>
              <a:rPr lang="en-US" altLang="zh-CN" sz="1800" dirty="0">
                <a:solidFill>
                  <a:srgbClr val="000000"/>
                </a:solidFill>
              </a:rPr>
              <a:t>L</a:t>
            </a:r>
            <a:r>
              <a:rPr lang="zh-CN" altLang="en-US" sz="1800" dirty="0">
                <a:solidFill>
                  <a:srgbClr val="000000"/>
                </a:solidFill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}</a:t>
            </a:r>
          </a:p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while </a:t>
            </a:r>
            <a:r>
              <a:rPr lang="en-US" altLang="zh-CN" sz="1800" dirty="0" smtClean="0">
                <a:solidFill>
                  <a:srgbClr val="000000"/>
                </a:solidFill>
              </a:rPr>
              <a:t>(</a:t>
            </a:r>
            <a:r>
              <a:rPr lang="en-US" altLang="zh-CN" sz="1800" dirty="0" smtClean="0">
                <a:solidFill>
                  <a:srgbClr val="7030A0"/>
                </a:solidFill>
              </a:rPr>
              <a:t>!0</a:t>
            </a:r>
            <a:r>
              <a:rPr lang="en-US" altLang="zh-CN" sz="1800" dirty="0" smtClean="0">
                <a:solidFill>
                  <a:srgbClr val="000000"/>
                </a:solidFill>
              </a:rPr>
              <a:t>)   </a:t>
            </a:r>
            <a:r>
              <a:rPr lang="en-US" altLang="zh-CN" sz="1800" dirty="0">
                <a:solidFill>
                  <a:srgbClr val="000000"/>
                </a:solidFill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</a:rPr>
              <a:t>死循环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{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   //</a:t>
            </a:r>
            <a:r>
              <a:rPr lang="zh-CN" altLang="en-US" sz="1800" dirty="0" smtClean="0">
                <a:solidFill>
                  <a:srgbClr val="000000"/>
                </a:solidFill>
              </a:rPr>
              <a:t>循环体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   if (…) break;   //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zh-CN" altLang="en-US" sz="1800" dirty="0" smtClean="0">
                <a:solidFill>
                  <a:srgbClr val="000000"/>
                </a:solidFill>
              </a:rPr>
              <a:t>或</a:t>
            </a:r>
            <a:r>
              <a:rPr lang="en-US" altLang="zh-CN" sz="1800" dirty="0" smtClean="0">
                <a:solidFill>
                  <a:srgbClr val="000000"/>
                </a:solidFill>
              </a:rPr>
              <a:t>if </a:t>
            </a:r>
            <a:r>
              <a:rPr lang="en-US" altLang="zh-CN" sz="1800" dirty="0">
                <a:solidFill>
                  <a:srgbClr val="000000"/>
                </a:solidFill>
              </a:rPr>
              <a:t>(…)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goto</a:t>
            </a:r>
            <a:r>
              <a:rPr lang="en-US" altLang="zh-CN" sz="1800" dirty="0" smtClean="0">
                <a:solidFill>
                  <a:srgbClr val="000000"/>
                </a:solidFill>
              </a:rPr>
              <a:t> L; </a:t>
            </a:r>
            <a:r>
              <a:rPr lang="zh-CN" altLang="en-US" sz="1800" dirty="0" smtClean="0">
                <a:solidFill>
                  <a:srgbClr val="000000"/>
                </a:solidFill>
              </a:rPr>
              <a:t>后续代码应由</a:t>
            </a:r>
            <a:r>
              <a:rPr lang="en-US" altLang="zh-CN" sz="1800" dirty="0" smtClean="0">
                <a:solidFill>
                  <a:srgbClr val="000000"/>
                </a:solidFill>
              </a:rPr>
              <a:t>L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}</a:t>
            </a:r>
          </a:p>
          <a:p>
            <a:pPr indent="-342900">
              <a:buFont typeface="Wingdings" panose="05000000000000000000" pitchFamily="2" charset="2"/>
              <a:buChar char="l"/>
            </a:pPr>
            <a:endParaRPr lang="en-US" altLang="zh-CN" sz="1800" dirty="0" smtClean="0">
              <a:solidFill>
                <a:srgbClr val="0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9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359072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7030A0"/>
                </a:solidFill>
                <a:latin typeface="+mn-lt"/>
                <a:ea typeface="+mn-ea"/>
              </a:rPr>
              <a:t>关系运算符</a:t>
            </a:r>
            <a:r>
              <a:rPr lang="zh-CN" altLang="en-US" sz="2800" b="1" dirty="0" smtClean="0">
                <a:solidFill>
                  <a:srgbClr val="1A93C8"/>
                </a:solidFill>
                <a:latin typeface="+mn-lt"/>
                <a:ea typeface="+mn-ea"/>
                <a:cs typeface="+mj-cs"/>
              </a:rPr>
              <a:t>的优先级</a:t>
            </a:r>
            <a:r>
              <a:rPr lang="zh-CN" altLang="en-US" sz="2800" b="1" dirty="0">
                <a:solidFill>
                  <a:srgbClr val="1A93C8"/>
                </a:solidFill>
                <a:latin typeface="+mn-lt"/>
                <a:ea typeface="+mn-ea"/>
                <a:cs typeface="+mj-cs"/>
              </a:rPr>
              <a:t>：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463675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！、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+ +</a:t>
            </a:r>
            <a:r>
              <a:rPr lang="zh-CN" altLang="en-US" b="1" dirty="0">
                <a:solidFill>
                  <a:srgbClr val="7030A0"/>
                </a:solidFill>
                <a:latin typeface="+mn-lt"/>
                <a:ea typeface="+mn-ea"/>
              </a:rPr>
              <a:t>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/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%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+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关系运算符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   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&lt;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&gt;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&lt;=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&gt;=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= 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逻辑运算符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赋值运算符	   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/=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%=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+=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537816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5338119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62051" y="110559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</a:t>
            </a: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35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67788-5557-4FF3-A63F-B31FF37AE71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754212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80808"/>
                </a:solidFill>
                <a:latin typeface="+mn-lt"/>
                <a:ea typeface="+mn-ea"/>
              </a:rPr>
              <a:t>下述程序的输出结果是什么？</a:t>
            </a:r>
            <a:endParaRPr lang="en-US" altLang="zh-CN" sz="2400" dirty="0">
              <a:solidFill>
                <a:srgbClr val="080808"/>
              </a:solidFill>
              <a:latin typeface="+mn-lt"/>
              <a:ea typeface="+mn-ea"/>
            </a:endParaRPr>
          </a:p>
          <a:p>
            <a:pPr lvl="1"/>
            <a:r>
              <a:rPr lang="en-US" altLang="zh-CN" sz="2400" dirty="0">
                <a:solidFill>
                  <a:srgbClr val="080808"/>
                </a:solidFill>
                <a:latin typeface="+mn-lt"/>
                <a:ea typeface="+mn-ea"/>
              </a:rPr>
              <a:t>int a=3,b=3;</a:t>
            </a:r>
          </a:p>
          <a:p>
            <a:pPr lvl="1"/>
            <a:r>
              <a:rPr lang="en-US" altLang="zh-CN" sz="2400" dirty="0">
                <a:solidFill>
                  <a:srgbClr val="080808"/>
                </a:solidFill>
                <a:latin typeface="+mn-lt"/>
                <a:ea typeface="+mn-ea"/>
              </a:rPr>
              <a:t>while (--a&amp;&amp;b--)  ;</a:t>
            </a:r>
          </a:p>
          <a:p>
            <a:pPr lvl="1"/>
            <a:r>
              <a:rPr lang="en-US" altLang="zh-CN" sz="2400" dirty="0" err="1">
                <a:solidFill>
                  <a:srgbClr val="080808"/>
                </a:solidFill>
                <a:latin typeface="+mn-lt"/>
                <a:ea typeface="+mn-ea"/>
              </a:rPr>
              <a:t>printf</a:t>
            </a:r>
            <a:r>
              <a:rPr lang="en-US" altLang="zh-CN" sz="2400" dirty="0">
                <a:solidFill>
                  <a:srgbClr val="080808"/>
                </a:solidFill>
                <a:latin typeface="+mn-lt"/>
                <a:ea typeface="+mn-ea"/>
              </a:rPr>
              <a:t>(“%d, %d\n”,</a:t>
            </a:r>
            <a:r>
              <a:rPr lang="en-US" altLang="zh-CN" sz="2400" dirty="0" err="1">
                <a:solidFill>
                  <a:srgbClr val="080808"/>
                </a:solidFill>
                <a:latin typeface="+mn-lt"/>
                <a:ea typeface="+mn-ea"/>
              </a:rPr>
              <a:t>a,b</a:t>
            </a:r>
            <a:r>
              <a:rPr lang="en-US" altLang="zh-CN" sz="2400" dirty="0">
                <a:solidFill>
                  <a:srgbClr val="080808"/>
                </a:solidFill>
                <a:latin typeface="+mn-lt"/>
                <a:ea typeface="+mn-ea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7199E6-5C7F-4649-9CF2-D7E4AD0B47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850355"/>
            <a:ext cx="640935" cy="57864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0,0</a:t>
            </a:r>
            <a:endParaRPr lang="zh-CN" altLang="en-US" sz="20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EF3EE0-1B0B-4250-BB55-CB1B623A698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488371"/>
            <a:ext cx="640935" cy="57864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0,1</a:t>
            </a:r>
            <a:endParaRPr lang="zh-CN" altLang="en-US" sz="20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38D50E-B1A4-43E2-A9DE-8A19BF9F6BA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151635"/>
            <a:ext cx="640935" cy="57864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1,0</a:t>
            </a:r>
            <a:endParaRPr lang="zh-CN" altLang="en-US" sz="20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FB2B22-E0F8-4EA7-9014-19FE8AC30DC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4849489"/>
            <a:ext cx="640935" cy="57864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1,1</a:t>
            </a:r>
            <a:endParaRPr lang="zh-CN" altLang="en-US" sz="20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AB610CD-FCBA-42B7-8E4E-92C2BB45971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2901790"/>
            <a:ext cx="514350" cy="462916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011C40-3C23-4FDD-AD56-A3E723BCC33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3539806"/>
            <a:ext cx="514350" cy="462916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1493F82-DFA3-41DC-B3A5-A18FCA64325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4203070"/>
            <a:ext cx="514350" cy="462916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6FA9520-229C-4801-97C5-D8C95EA57B3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4900924"/>
            <a:ext cx="514350" cy="462916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5B4DAD-F754-439E-8B93-9F7354EAFB8A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31CA35-9F24-44FB-A7AD-680480500372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6C0DF-6990-4462-8C85-2AF56E42AAE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2D36907-EBAB-4374-B3CB-AAFA0C43CD9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906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</a:p>
          <a:p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逻辑表达式的短路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E0B6616-B1ED-446C-94A4-8A443D0631CC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144D7722-450F-445C-822C-0950CA76045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0362D8B7-3166-40FC-B72B-1FD06D41B03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RemarkTitleText">
              <a:extLst>
                <a:ext uri="{FF2B5EF4-FFF2-40B4-BE49-F238E27FC236}">
                  <a16:creationId xmlns:a16="http://schemas.microsoft.com/office/drawing/2014/main" id="{F181BF97-809E-47D8-9CAB-353E22EEC4DE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18D9BF1D-683A-4C1E-B340-0E8C5245A71D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CE07CEA9-6651-409F-9A11-055AC214D083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markTitleText">
            <a:extLst>
              <a:ext uri="{FF2B5EF4-FFF2-40B4-BE49-F238E27FC236}">
                <a16:creationId xmlns:a16="http://schemas.microsoft.com/office/drawing/2014/main" id="{7A02E11D-7AAA-4B40-87FE-577375FA1EE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圆角矩形标注 29"/>
          <p:cNvSpPr/>
          <p:nvPr/>
        </p:nvSpPr>
        <p:spPr bwMode="auto">
          <a:xfrm>
            <a:off x="4861531" y="1671082"/>
            <a:ext cx="3915000" cy="465368"/>
          </a:xfrm>
          <a:prstGeom prst="wedgeRoundRectCallout">
            <a:avLst>
              <a:gd name="adj1" fmla="val -20833"/>
              <a:gd name="adj2" fmla="val 4854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循环终止条件考虑逻辑表达式的短路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521F59-5BC7-4411-B21F-1F92C5520E72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-739923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DB895524-F7F3-4868-B7C8-6033404EDA4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-739923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484CE12-D2C9-49CA-8C96-ED24FEF7465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-739923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B0F8FCF-9889-431B-86C5-533EC7B61349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-485923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7E95BDC-5194-4199-B3EA-D920A3488332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785982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FEE5105-0DE8-4EA5-BAE9-F2C83980BF22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37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上页例题参考答案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当表达式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(--a&amp;&amp;b--) 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的值不为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（即为真）时，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 while (--a&amp;&amp;b--)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会一直循环，执行循环体（该循环体是一条空语句，即一个分号构成的语句）；</a:t>
            </a:r>
            <a:endParaRPr lang="en-US" altLang="zh-CN" sz="1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当表达式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(--a&amp;&amp;b--) 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值等于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（即为假）时，终止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while (--a&amp;&amp;b--)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循环，执行</a:t>
            </a:r>
            <a:r>
              <a:rPr lang="en-US" altLang="zh-CN" sz="1800" dirty="0" err="1">
                <a:solidFill>
                  <a:srgbClr val="000000"/>
                </a:solidFill>
                <a:ea typeface="宋体" panose="02010600030101010101" pitchFamily="2" charset="-122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()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语句，输出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的值；</a:t>
            </a:r>
            <a:endParaRPr lang="en-US" altLang="zh-CN" sz="1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表达式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(--a&amp;&amp;b--)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的求值过程：</a:t>
            </a:r>
            <a:endParaRPr lang="en-US" altLang="zh-CN" sz="1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/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第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遍循环： 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先减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，值为</a:t>
            </a:r>
            <a:r>
              <a:rPr lang="en-US" altLang="zh-CN" sz="1600" dirty="0"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</a:rPr>
              <a:t>(--a&amp;&amp;b--)</a:t>
            </a:r>
            <a:r>
              <a:rPr lang="zh-CN" altLang="en-US" sz="1600" dirty="0">
                <a:ea typeface="宋体" panose="02010600030101010101" pitchFamily="2" charset="-122"/>
              </a:rPr>
              <a:t>即为</a:t>
            </a:r>
            <a:r>
              <a:rPr lang="en-US" altLang="zh-CN" sz="1600" dirty="0">
                <a:ea typeface="宋体" panose="02010600030101010101" pitchFamily="2" charset="-122"/>
              </a:rPr>
              <a:t>(2&amp;&amp;3)</a:t>
            </a:r>
            <a:r>
              <a:rPr lang="zh-CN" altLang="en-US" sz="1600" dirty="0">
                <a:ea typeface="宋体" panose="02010600030101010101" pitchFamily="2" charset="-122"/>
              </a:rPr>
              <a:t>，然后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减</a:t>
            </a:r>
            <a:r>
              <a:rPr lang="en-US" altLang="zh-CN" sz="1600" dirty="0">
                <a:ea typeface="宋体" panose="02010600030101010101" pitchFamily="2" charset="-122"/>
              </a:rPr>
              <a:t>1,</a:t>
            </a:r>
            <a:r>
              <a:rPr lang="zh-CN" altLang="en-US" sz="1600" dirty="0">
                <a:ea typeface="宋体" panose="02010600030101010101" pitchFamily="2" charset="-122"/>
              </a:rPr>
              <a:t>值为</a:t>
            </a:r>
            <a:r>
              <a:rPr lang="en-US" altLang="zh-CN" sz="1600" dirty="0"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ea typeface="宋体" panose="02010600030101010101" pitchFamily="2" charset="-122"/>
              </a:rPr>
              <a:t>。</a:t>
            </a:r>
            <a:r>
              <a:rPr lang="en-US" altLang="zh-CN" sz="1600" dirty="0">
                <a:ea typeface="宋体" panose="02010600030101010101" pitchFamily="2" charset="-122"/>
              </a:rPr>
              <a:t> (2&amp;&amp;3)</a:t>
            </a:r>
            <a:r>
              <a:rPr lang="zh-CN" altLang="en-US" sz="1600" dirty="0">
                <a:ea typeface="宋体" panose="02010600030101010101" pitchFamily="2" charset="-122"/>
              </a:rPr>
              <a:t>的值为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（真），继续循环；此时</a:t>
            </a:r>
            <a:r>
              <a:rPr lang="en-US" altLang="zh-CN" sz="1600" dirty="0">
                <a:ea typeface="宋体" panose="02010600030101010101" pitchFamily="2" charset="-122"/>
              </a:rPr>
              <a:t>a=2,b=2;</a:t>
            </a:r>
          </a:p>
          <a:p>
            <a:pPr marL="742950" lvl="1" indent="-285750"/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第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遍循环：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先减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，值为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</a:rPr>
              <a:t>(--a&amp;&amp;b--)</a:t>
            </a:r>
            <a:r>
              <a:rPr lang="zh-CN" altLang="en-US" sz="1600" dirty="0">
                <a:ea typeface="宋体" panose="02010600030101010101" pitchFamily="2" charset="-122"/>
              </a:rPr>
              <a:t>即为</a:t>
            </a:r>
            <a:r>
              <a:rPr lang="en-US" altLang="zh-CN" sz="1600" dirty="0">
                <a:ea typeface="宋体" panose="02010600030101010101" pitchFamily="2" charset="-122"/>
              </a:rPr>
              <a:t>(1&amp;&amp;2)</a:t>
            </a:r>
            <a:r>
              <a:rPr lang="zh-CN" altLang="en-US" sz="1600" dirty="0">
                <a:ea typeface="宋体" panose="02010600030101010101" pitchFamily="2" charset="-122"/>
              </a:rPr>
              <a:t>，然后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减</a:t>
            </a:r>
            <a:r>
              <a:rPr lang="en-US" altLang="zh-CN" sz="1600" dirty="0">
                <a:ea typeface="宋体" panose="02010600030101010101" pitchFamily="2" charset="-122"/>
              </a:rPr>
              <a:t>1,</a:t>
            </a:r>
            <a:r>
              <a:rPr lang="zh-CN" altLang="en-US" sz="1600" dirty="0">
                <a:ea typeface="宋体" panose="02010600030101010101" pitchFamily="2" charset="-122"/>
              </a:rPr>
              <a:t>值为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。</a:t>
            </a:r>
            <a:r>
              <a:rPr lang="en-US" altLang="zh-CN" sz="1600" dirty="0">
                <a:ea typeface="宋体" panose="02010600030101010101" pitchFamily="2" charset="-122"/>
              </a:rPr>
              <a:t> (1&amp;&amp;2)</a:t>
            </a:r>
            <a:r>
              <a:rPr lang="zh-CN" altLang="en-US" sz="1600" dirty="0">
                <a:ea typeface="宋体" panose="02010600030101010101" pitchFamily="2" charset="-122"/>
              </a:rPr>
              <a:t>的值为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（真），继续循环；此时</a:t>
            </a:r>
            <a:r>
              <a:rPr lang="en-US" altLang="zh-CN" sz="1600" dirty="0">
                <a:ea typeface="宋体" panose="02010600030101010101" pitchFamily="2" charset="-122"/>
              </a:rPr>
              <a:t>a=1,b=1;</a:t>
            </a:r>
          </a:p>
          <a:p>
            <a:pPr marL="742950" lvl="1" indent="-285750"/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第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遍循环：</a:t>
            </a:r>
            <a:r>
              <a:rPr lang="en-US" altLang="zh-CN" sz="1600" dirty="0">
                <a:ea typeface="宋体" panose="02010600030101010101" pitchFamily="2" charset="-122"/>
              </a:rPr>
              <a:t> a</a:t>
            </a:r>
            <a:r>
              <a:rPr lang="zh-CN" altLang="en-US" sz="1600" dirty="0">
                <a:ea typeface="宋体" panose="02010600030101010101" pitchFamily="2" charset="-122"/>
              </a:rPr>
              <a:t>先减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，值为</a:t>
            </a:r>
            <a:r>
              <a:rPr lang="en-US" altLang="zh-CN" sz="1600" dirty="0"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</a:rPr>
              <a:t>(--a&amp;&amp;b--)</a:t>
            </a:r>
            <a:r>
              <a:rPr lang="zh-CN" altLang="en-US" sz="1600" dirty="0">
                <a:ea typeface="宋体" panose="02010600030101010101" pitchFamily="2" charset="-122"/>
              </a:rPr>
              <a:t>即为</a:t>
            </a:r>
            <a:r>
              <a:rPr lang="en-US" altLang="zh-CN" sz="1600" dirty="0">
                <a:ea typeface="宋体" panose="02010600030101010101" pitchFamily="2" charset="-122"/>
              </a:rPr>
              <a:t>(0&amp;&amp;1)</a:t>
            </a:r>
            <a:r>
              <a:rPr lang="zh-CN" altLang="en-US" sz="1600" dirty="0">
                <a:ea typeface="宋体" panose="02010600030101010101" pitchFamily="2" charset="-122"/>
              </a:rPr>
              <a:t>；此时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的值是</a:t>
            </a:r>
            <a:r>
              <a:rPr lang="en-US" altLang="zh-CN" sz="1600" dirty="0"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ea typeface="宋体" panose="02010600030101010101" pitchFamily="2" charset="-122"/>
              </a:rPr>
              <a:t>，使表达式</a:t>
            </a:r>
            <a:r>
              <a:rPr lang="en-US" altLang="zh-CN" sz="1600" dirty="0">
                <a:ea typeface="宋体" panose="02010600030101010101" pitchFamily="2" charset="-122"/>
              </a:rPr>
              <a:t>(--a&amp;&amp;b--)</a:t>
            </a:r>
            <a:r>
              <a:rPr lang="zh-CN" altLang="en-US" sz="1600" dirty="0">
                <a:ea typeface="宋体" panose="02010600030101010101" pitchFamily="2" charset="-122"/>
              </a:rPr>
              <a:t>的值为</a:t>
            </a:r>
            <a:r>
              <a:rPr lang="en-US" altLang="zh-CN" sz="1600" dirty="0"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ea typeface="宋体" panose="02010600030101010101" pitchFamily="2" charset="-122"/>
              </a:rPr>
              <a:t>（假），</a:t>
            </a:r>
            <a:r>
              <a:rPr lang="zh-CN" altLang="en-US" sz="1600" b="1" dirty="0">
                <a:solidFill>
                  <a:srgbClr val="C00000"/>
                </a:solidFill>
                <a:ea typeface="宋体" panose="02010600030101010101" pitchFamily="2" charset="-122"/>
              </a:rPr>
              <a:t>考虑逻辑表达式的短路</a:t>
            </a:r>
            <a:r>
              <a:rPr lang="zh-CN" altLang="en-US" sz="1600" dirty="0">
                <a:ea typeface="宋体" panose="02010600030101010101" pitchFamily="2" charset="-122"/>
              </a:rPr>
              <a:t>，此时不需再判断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的值，因此</a:t>
            </a:r>
            <a:r>
              <a:rPr lang="en-US" altLang="zh-CN" sz="1600" dirty="0">
                <a:ea typeface="宋体" panose="02010600030101010101" pitchFamily="2" charset="-122"/>
              </a:rPr>
              <a:t>b--</a:t>
            </a:r>
            <a:r>
              <a:rPr lang="zh-CN" altLang="en-US" sz="1600" dirty="0">
                <a:ea typeface="宋体" panose="02010600030101010101" pitchFamily="2" charset="-122"/>
              </a:rPr>
              <a:t>并没有执行。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742950" lvl="1" indent="-285750"/>
            <a:r>
              <a:rPr lang="zh-CN" altLang="en-US" sz="1600" dirty="0">
                <a:ea typeface="宋体" panose="02010600030101010101" pitchFamily="2" charset="-122"/>
              </a:rPr>
              <a:t>因此，循环结束时，</a:t>
            </a:r>
            <a:r>
              <a:rPr lang="en-US" altLang="zh-CN" sz="1600" dirty="0">
                <a:ea typeface="宋体" panose="02010600030101010101" pitchFamily="2" charset="-122"/>
              </a:rPr>
              <a:t>a=0,b=1;</a:t>
            </a:r>
          </a:p>
          <a:p>
            <a:pPr marL="742950" lvl="1" indent="-285750"/>
            <a:endParaRPr lang="en-US" altLang="zh-CN" sz="1400" dirty="0"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3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 { } while</a:t>
            </a:r>
            <a:r>
              <a:rPr lang="zh-CN" altLang="en-US" dirty="0"/>
              <a:t>循环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又称为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直到型循环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{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//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循环体语句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} while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 </a:t>
            </a:r>
            <a:r>
              <a:rPr lang="en-US" altLang="zh-CN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分号</a:t>
            </a:r>
            <a:endParaRPr lang="en-US" altLang="zh-CN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en-US" altLang="zh-CN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 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“表达式”“为假”时才退出循环，所以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循环体至少执行一次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A;</a:t>
            </a:r>
            <a:endParaRPr lang="zh-CN" altLang="en-US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} while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(B)</a:t>
            </a: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执行过程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执行循环体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</a:t>
            </a:r>
            <a:r>
              <a:rPr lang="zh-CN" alt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为“真”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（即</a:t>
            </a:r>
            <a:r>
              <a:rPr lang="zh-CN" altLang="en-US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不为</a:t>
            </a:r>
            <a:r>
              <a:rPr lang="en-US" altLang="zh-CN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则继续执行循环体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直到表达式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为“假”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（即</a:t>
            </a:r>
            <a:r>
              <a:rPr lang="zh-CN" alt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不再执行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，循环结束；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至少执行一次；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endParaRPr lang="en-US" altLang="zh-CN" sz="1800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2448531" y="3367044"/>
            <a:ext cx="4164388" cy="1014153"/>
          </a:xfrm>
          <a:prstGeom prst="wedgeRoundRectCallout">
            <a:avLst>
              <a:gd name="adj1" fmla="val -20833"/>
              <a:gd name="adj2" fmla="val 4854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执行顺序：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BAB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….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直到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的值为“假”为止，则终止循环；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可以是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值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非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的任意表达式。</a:t>
            </a:r>
          </a:p>
        </p:txBody>
      </p:sp>
    </p:spTree>
    <p:extLst>
      <p:ext uri="{BB962C8B-B14F-4D97-AF65-F5344CB8AC3E}">
        <p14:creationId xmlns:p14="http://schemas.microsoft.com/office/powerpoint/2010/main" val="32334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latin typeface="黑体" panose="02010609060101010101" pitchFamily="49" charset="-122"/>
              </a:rPr>
              <a:t>自学</a:t>
            </a:r>
            <a:r>
              <a:rPr lang="zh-CN" altLang="en-US" dirty="0" smtClean="0">
                <a:latin typeface="黑体" panose="02010609060101010101" pitchFamily="49" charset="-122"/>
              </a:rPr>
              <a:t>：直到</a:t>
            </a:r>
            <a:r>
              <a:rPr lang="zh-CN" altLang="en-US" dirty="0">
                <a:latin typeface="黑体" panose="02010609060101010101" pitchFamily="49" charset="-122"/>
              </a:rPr>
              <a:t>型循环框图</a:t>
            </a:r>
            <a:endParaRPr lang="zh-CN" altLang="en-US" dirty="0"/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164988"/>
              </p:ext>
            </p:extLst>
          </p:nvPr>
        </p:nvGraphicFramePr>
        <p:xfrm>
          <a:off x="888447" y="2009054"/>
          <a:ext cx="2987267" cy="337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7" name="Picture2" r:id="rId3" imgW="1581912" imgH="2333244" progId="Word.Picture.8">
                  <p:embed/>
                </p:oleObj>
              </mc:Choice>
              <mc:Fallback>
                <p:oleObj name="Picture2" r:id="rId3" imgW="1581912" imgH="23332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447" y="2009054"/>
                        <a:ext cx="2987267" cy="3377911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14307"/>
              </p:ext>
            </p:extLst>
          </p:nvPr>
        </p:nvGraphicFramePr>
        <p:xfrm>
          <a:off x="4953000" y="2466254"/>
          <a:ext cx="3209925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8" name="Picture2" r:id="rId5" imgW="1848612" imgH="1152144" progId="Word.Picture.8">
                  <p:embed/>
                </p:oleObj>
              </mc:Choice>
              <mc:Fallback>
                <p:oleObj name="Picture2" r:id="rId5" imgW="1848612" imgH="11521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466254"/>
                        <a:ext cx="3209925" cy="2001837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622311A-73A0-4DE7-A6F7-624974348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178" y="1260897"/>
            <a:ext cx="1779253" cy="374955"/>
          </a:xfrm>
        </p:spPr>
        <p:txBody>
          <a:bodyPr/>
          <a:lstStyle/>
          <a:p>
            <a:pPr>
              <a:buNone/>
            </a:pPr>
            <a:r>
              <a:rPr lang="zh-CN" altLang="en-US" dirty="0"/>
              <a:t>流程图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8697861-409E-415E-B380-29207421A49B}"/>
              </a:ext>
            </a:extLst>
          </p:cNvPr>
          <p:cNvSpPr txBox="1">
            <a:spLocks/>
          </p:cNvSpPr>
          <p:nvPr/>
        </p:nvSpPr>
        <p:spPr bwMode="auto">
          <a:xfrm>
            <a:off x="5653394" y="1352796"/>
            <a:ext cx="1779253" cy="37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CN" dirty="0"/>
              <a:t>NS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0108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课后测试： </a:t>
            </a:r>
            <a:r>
              <a:rPr lang="en-US" altLang="zh-CN" dirty="0" smtClean="0"/>
              <a:t>do </a:t>
            </a:r>
            <a:r>
              <a:rPr lang="en-US" altLang="zh-CN" dirty="0"/>
              <a:t>{ } while</a:t>
            </a:r>
            <a:r>
              <a:rPr lang="zh-CN" altLang="en-US" dirty="0"/>
              <a:t>循环与</a:t>
            </a:r>
            <a:r>
              <a:rPr lang="en-US" altLang="zh-CN" dirty="0"/>
              <a:t>for</a:t>
            </a:r>
            <a:r>
              <a:rPr lang="zh-CN" altLang="en-US" dirty="0"/>
              <a:t>循环比较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3888" y="1135063"/>
            <a:ext cx="3616442" cy="5345112"/>
          </a:xfrm>
          <a:ln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=100;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do </a:t>
            </a:r>
            <a:r>
              <a:rPr lang="en-US" altLang="zh-CN" sz="20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</a:rPr>
              <a:t>循环体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--;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} </a:t>
            </a:r>
            <a:r>
              <a:rPr lang="en-US" altLang="zh-CN" sz="2000" dirty="0">
                <a:solidFill>
                  <a:srgbClr val="000000"/>
                </a:solidFill>
              </a:rPr>
              <a:t>while(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&gt;=0);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0B23B26-83D3-4B04-9D47-8233D8CE64B5}"/>
              </a:ext>
            </a:extLst>
          </p:cNvPr>
          <p:cNvSpPr txBox="1">
            <a:spLocks/>
          </p:cNvSpPr>
          <p:nvPr/>
        </p:nvSpPr>
        <p:spPr bwMode="auto">
          <a:xfrm>
            <a:off x="4572001" y="1135063"/>
            <a:ext cx="3775046" cy="5345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对应的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循环</a:t>
            </a:r>
            <a:endParaRPr lang="en-US" altLang="zh-CN" sz="2000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int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=100;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 for 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=100;i&gt;=0;i--)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{  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</a:t>
            </a:r>
            <a:r>
              <a:rPr lang="en-US" altLang="zh-CN" sz="2000" dirty="0" smtClean="0">
                <a:solidFill>
                  <a:srgbClr val="000000"/>
                </a:solidFill>
              </a:rPr>
              <a:t>  //</a:t>
            </a:r>
            <a:r>
              <a:rPr lang="zh-CN" altLang="en-US" sz="2000" dirty="0">
                <a:solidFill>
                  <a:srgbClr val="000000"/>
                </a:solidFill>
              </a:rPr>
              <a:t>循环体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}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2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课后测试：</a:t>
            </a:r>
            <a:r>
              <a:rPr lang="en-US" altLang="zh-CN" dirty="0" smtClean="0"/>
              <a:t>do </a:t>
            </a:r>
            <a:r>
              <a:rPr lang="en-US" altLang="zh-CN" dirty="0"/>
              <a:t>{ } while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4"/>
            <a:ext cx="8336949" cy="519737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如 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2</a:t>
            </a:r>
            <a:r>
              <a:rPr lang="zh-CN" altLang="en-US" dirty="0"/>
              <a:t>相加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int </a:t>
            </a:r>
            <a:r>
              <a:rPr lang="en-US" altLang="zh-CN" dirty="0" err="1"/>
              <a:t>i</a:t>
            </a:r>
            <a:r>
              <a:rPr lang="en-US" altLang="zh-CN" dirty="0"/>
              <a:t>=1,sum=0;</a:t>
            </a:r>
          </a:p>
          <a:p>
            <a:pPr lvl="1" indent="0">
              <a:buNone/>
            </a:pPr>
            <a:r>
              <a:rPr lang="en-US" altLang="zh-CN" dirty="0"/>
              <a:t>do {</a:t>
            </a:r>
          </a:p>
          <a:p>
            <a:pPr lvl="1" indent="0">
              <a:buNone/>
            </a:pPr>
            <a:r>
              <a:rPr lang="en-US" altLang="zh-CN" dirty="0"/>
              <a:t>     sum+=2;  //sum=sum+2</a:t>
            </a:r>
          </a:p>
          <a:p>
            <a:pPr lvl="1" indent="0">
              <a:buNone/>
            </a:pPr>
            <a:r>
              <a:rPr lang="en-US" altLang="zh-CN" dirty="0"/>
              <a:t>     </a:t>
            </a:r>
            <a:r>
              <a:rPr lang="en-US" altLang="zh-CN" dirty="0" err="1"/>
              <a:t>i</a:t>
            </a:r>
            <a:r>
              <a:rPr lang="en-US" altLang="zh-CN" dirty="0"/>
              <a:t>++</a:t>
            </a:r>
          </a:p>
          <a:p>
            <a:pPr lvl="1" indent="0">
              <a:buNone/>
            </a:pPr>
            <a:r>
              <a:rPr lang="en-US" altLang="zh-CN" dirty="0"/>
              <a:t>} while (</a:t>
            </a:r>
            <a:r>
              <a:rPr lang="en-US" altLang="zh-CN" dirty="0" err="1"/>
              <a:t>i</a:t>
            </a:r>
            <a:r>
              <a:rPr lang="en-US" altLang="zh-CN" dirty="0"/>
              <a:t>&lt;=10);   //</a:t>
            </a:r>
            <a:r>
              <a:rPr lang="zh-CN" altLang="en-US" dirty="0"/>
              <a:t>注意分号</a:t>
            </a:r>
            <a:endParaRPr lang="en-US" altLang="zh-CN" dirty="0"/>
          </a:p>
          <a:p>
            <a:pPr lvl="1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7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while</a:t>
            </a:r>
            <a:r>
              <a:rPr lang="zh-CN" altLang="en-US" dirty="0"/>
              <a:t>循环与</a:t>
            </a:r>
            <a:r>
              <a:rPr lang="en-US" altLang="zh-CN" dirty="0"/>
              <a:t>do {} while</a:t>
            </a:r>
            <a:r>
              <a:rPr lang="zh-CN" altLang="en-US" dirty="0"/>
              <a:t>循环例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zh-CN" dirty="0"/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zh-CN" altLang="zh-CN" dirty="0"/>
                  <a:t>的近似值</a:t>
                </a:r>
                <a:r>
                  <a:rPr lang="en-US" altLang="zh-CN" dirty="0"/>
                  <a:t>;</a:t>
                </a:r>
                <a:endParaRPr lang="zh-CN" altLang="zh-CN" dirty="0"/>
              </a:p>
              <a:p>
                <a:pPr marL="285750" lvl="1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≈4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+…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zh-CN" dirty="0"/>
              </a:p>
              <a:p>
                <a:pPr marL="285750" lvl="1" indent="0">
                  <a:buNone/>
                </a:pPr>
                <a:r>
                  <a:rPr lang="en-US" altLang="zh-CN" dirty="0"/>
                  <a:t>  </a:t>
                </a:r>
                <a:r>
                  <a:rPr lang="zh-CN" altLang="zh-CN" dirty="0"/>
                  <a:t>当一项的绝对值小于等于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zh-CN" altLang="zh-CN" dirty="0"/>
                  <a:t>时，忽略掉以后的项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思考：利用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循环如何实现？</a:t>
                </a:r>
                <a:endParaRPr lang="en-US" altLang="zh-CN" dirty="0"/>
              </a:p>
              <a:p>
                <a:pPr indent="-342900"/>
                <a:endParaRPr lang="zh-CN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zh-CN" dirty="0"/>
                  <a:t>计算两个数的最小公倍数，最大公约数；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实现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内核时，</a:t>
            </a:r>
            <a:r>
              <a:rPr lang="zh-CN" altLang="en-US" dirty="0" smtClean="0">
                <a:solidFill>
                  <a:srgbClr val="0000CC"/>
                </a:solidFill>
              </a:rPr>
              <a:t>宏定义</a:t>
            </a:r>
            <a:r>
              <a:rPr lang="zh-CN" altLang="en-US" dirty="0" smtClean="0"/>
              <a:t>中经常</a:t>
            </a:r>
            <a:r>
              <a:rPr lang="zh-CN" altLang="en-US" dirty="0"/>
              <a:t>用到如下结构</a:t>
            </a: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do  {</a:t>
            </a:r>
          </a:p>
          <a:p>
            <a:pPr lvl="1" indent="0">
              <a:buNone/>
            </a:pPr>
            <a:r>
              <a:rPr lang="en-US" altLang="zh-CN" dirty="0"/>
              <a:t>  …..;</a:t>
            </a:r>
          </a:p>
          <a:p>
            <a:pPr lvl="1" indent="0">
              <a:buNone/>
            </a:pPr>
            <a:r>
              <a:rPr lang="en-US" altLang="zh-CN" dirty="0"/>
              <a:t>} while (0);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为什么？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7030A0"/>
                </a:solidFill>
              </a:rPr>
              <a:t>上网查阅，寻找答案；</a:t>
            </a:r>
            <a:endParaRPr lang="en-US" altLang="zh-CN" dirty="0">
              <a:solidFill>
                <a:srgbClr val="7030A0"/>
              </a:solidFill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02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在循环结构中注意连续读取字符的问题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36107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</a:rPr>
              <a:t>在循环语句中连续读字符，利用</a:t>
            </a:r>
            <a:r>
              <a:rPr lang="en-US" altLang="zh-CN" sz="2000" b="1" dirty="0" err="1">
                <a:solidFill>
                  <a:srgbClr val="030DCD"/>
                </a:solidFill>
              </a:rPr>
              <a:t>fflush</a:t>
            </a:r>
            <a:r>
              <a:rPr lang="en-US" altLang="zh-CN" sz="2000" b="1" dirty="0">
                <a:solidFill>
                  <a:srgbClr val="030DCD"/>
                </a:solidFill>
              </a:rPr>
              <a:t>(stdin)</a:t>
            </a:r>
            <a:r>
              <a:rPr lang="zh-CN" altLang="en-US" sz="2000" dirty="0">
                <a:solidFill>
                  <a:srgbClr val="080808"/>
                </a:solidFill>
              </a:rPr>
              <a:t>以消除残留数据带来的副作用；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</a:rPr>
              <a:t>运行下述程序段，会出现什么现象？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80808"/>
              </a:solidFill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char c;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while (true)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{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</a:t>
            </a:r>
            <a:r>
              <a:rPr lang="en-US" altLang="zh-CN" sz="1800" dirty="0" err="1">
                <a:solidFill>
                  <a:srgbClr val="0000CC"/>
                </a:solidFill>
              </a:rPr>
              <a:t>fflush</a:t>
            </a:r>
            <a:r>
              <a:rPr lang="en-US" altLang="zh-CN" sz="1800" dirty="0">
                <a:solidFill>
                  <a:srgbClr val="0000CC"/>
                </a:solidFill>
              </a:rPr>
              <a:t>(stdin);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080808"/>
                </a:solidFill>
              </a:rPr>
              <a:t>scanf</a:t>
            </a:r>
            <a:r>
              <a:rPr lang="en-US" altLang="zh-CN" sz="1800" dirty="0">
                <a:solidFill>
                  <a:srgbClr val="080808"/>
                </a:solidFill>
              </a:rPr>
              <a:t>(“%</a:t>
            </a:r>
            <a:r>
              <a:rPr lang="en-US" altLang="zh-CN" sz="1800" dirty="0" err="1">
                <a:solidFill>
                  <a:srgbClr val="080808"/>
                </a:solidFill>
              </a:rPr>
              <a:t>c”,&amp;c</a:t>
            </a:r>
            <a:r>
              <a:rPr lang="en-US" altLang="zh-CN" sz="1800" dirty="0">
                <a:solidFill>
                  <a:srgbClr val="080808"/>
                </a:solidFill>
              </a:rPr>
              <a:t>); 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>
                <a:solidFill>
                  <a:srgbClr val="080808"/>
                </a:solidFill>
              </a:rPr>
              <a:t>(“c=%</a:t>
            </a:r>
            <a:r>
              <a:rPr lang="en-US" altLang="zh-CN" sz="1800" dirty="0" err="1">
                <a:solidFill>
                  <a:srgbClr val="080808"/>
                </a:solidFill>
              </a:rPr>
              <a:t>c’n”,c</a:t>
            </a:r>
            <a:r>
              <a:rPr lang="en-US" altLang="zh-CN" sz="1800" dirty="0">
                <a:solidFill>
                  <a:srgbClr val="080808"/>
                </a:solidFill>
              </a:rPr>
              <a:t>);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}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59DA26A0-EFC5-4985-B600-324E58F9617F}"/>
              </a:ext>
            </a:extLst>
          </p:cNvPr>
          <p:cNvSpPr/>
          <p:nvPr/>
        </p:nvSpPr>
        <p:spPr bwMode="auto">
          <a:xfrm>
            <a:off x="5561901" y="1582066"/>
            <a:ext cx="3191401" cy="2659311"/>
          </a:xfrm>
          <a:prstGeom prst="wedgeRoundRectCallout">
            <a:avLst>
              <a:gd name="adj1" fmla="val -20365"/>
              <a:gd name="adj2" fmla="val 5086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本意是连续读入一些字符；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第一次执行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，输入字符后，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回车残留在输入缓冲中；</a:t>
            </a:r>
            <a:endParaRPr lang="en-US" altLang="zh-CN" sz="1600" dirty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spcBef>
                <a:spcPts val="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第二次执行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时，自动将残留在输入缓冲中回车符读入到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中；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利用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fflush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(stdin)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情况输入缓冲，消除残留影响。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对话气泡: 圆角矩形 3">
            <a:extLst>
              <a:ext uri="{FF2B5EF4-FFF2-40B4-BE49-F238E27FC236}">
                <a16:creationId xmlns:a16="http://schemas.microsoft.com/office/drawing/2014/main" id="{59DA26A0-EFC5-4985-B600-324E58F9617F}"/>
              </a:ext>
            </a:extLst>
          </p:cNvPr>
          <p:cNvSpPr/>
          <p:nvPr/>
        </p:nvSpPr>
        <p:spPr bwMode="auto">
          <a:xfrm>
            <a:off x="3119179" y="3990110"/>
            <a:ext cx="2358910" cy="365760"/>
          </a:xfrm>
          <a:prstGeom prst="wedgeRoundRectCallout">
            <a:avLst>
              <a:gd name="adj1" fmla="val -20365"/>
              <a:gd name="adj2" fmla="val 5086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回车符残留在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I/O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缓冲区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7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</a:t>
            </a:r>
            <a:r>
              <a:rPr lang="zh-CN" altLang="en-US" b="1" dirty="0" smtClean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en-US" dirty="0"/>
              <a:t>利用循环结构</a:t>
            </a:r>
            <a:r>
              <a:rPr lang="en-US" altLang="zh-CN" dirty="0"/>
              <a:t>+</a:t>
            </a:r>
            <a:r>
              <a:rPr lang="zh-CN" altLang="en-US" dirty="0"/>
              <a:t>枚举法找出做的好事之人</a:t>
            </a:r>
            <a:endParaRPr lang="en-US" altLang="zh-CN" dirty="0">
              <a:latin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可以将四个人说的四句话写成关系表达式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定义变量 </a:t>
            </a:r>
            <a:r>
              <a:rPr lang="en-US" altLang="zh-CN" dirty="0" err="1">
                <a:solidFill>
                  <a:srgbClr val="0000CC"/>
                </a:solidFill>
              </a:rPr>
              <a:t>thisman</a:t>
            </a:r>
            <a:r>
              <a:rPr lang="en-US" altLang="zh-CN" dirty="0">
                <a:solidFill>
                  <a:srgbClr val="0000CC"/>
                </a:solidFill>
              </a:rPr>
              <a:t> </a:t>
            </a:r>
            <a:r>
              <a:rPr lang="zh-CN" altLang="en-US" dirty="0" smtClean="0">
                <a:solidFill>
                  <a:srgbClr val="0000CC"/>
                </a:solidFill>
              </a:rPr>
              <a:t>表示做</a:t>
            </a:r>
            <a:r>
              <a:rPr lang="zh-CN" altLang="en-US" dirty="0">
                <a:solidFill>
                  <a:srgbClr val="0000CC"/>
                </a:solidFill>
              </a:rPr>
              <a:t>了好事的人；</a:t>
            </a:r>
            <a:endParaRPr lang="en-US" altLang="zh-CN" dirty="0"/>
          </a:p>
          <a:p>
            <a:pPr marL="971550" lvl="1"/>
            <a:r>
              <a:rPr lang="en-US" altLang="zh-CN" dirty="0"/>
              <a:t>char </a:t>
            </a:r>
            <a:r>
              <a:rPr lang="en-US" altLang="zh-CN" dirty="0" err="1"/>
              <a:t>thisman</a:t>
            </a:r>
            <a:r>
              <a:rPr lang="en-US" altLang="zh-CN" dirty="0"/>
              <a:t>=‘’;   // </a:t>
            </a:r>
            <a:r>
              <a:rPr lang="zh-CN" altLang="en-US" dirty="0"/>
              <a:t>定义字符变量并初始化为空</a:t>
            </a:r>
            <a:r>
              <a:rPr lang="en-US" altLang="zh-CN" dirty="0"/>
              <a:t>;</a:t>
            </a:r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/>
              <a:t>’A’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/>
              <a:t>=‘A</a:t>
            </a:r>
            <a:r>
              <a:rPr lang="en-US" altLang="zh-CN" dirty="0" smtClean="0"/>
              <a:t>’;</a:t>
            </a:r>
            <a:endParaRPr lang="en-US" altLang="zh-CN" dirty="0"/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 smtClean="0"/>
              <a:t>’B’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 smtClean="0"/>
              <a:t>=‘B’;</a:t>
            </a:r>
          </a:p>
          <a:p>
            <a:pPr marL="971550" lvl="1"/>
            <a:r>
              <a:rPr lang="zh-CN" altLang="en-US" dirty="0" smtClean="0"/>
              <a:t>以此类推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 “</a:t>
            </a:r>
            <a:r>
              <a:rPr lang="en-US" altLang="zh-CN" dirty="0">
                <a:solidFill>
                  <a:srgbClr val="7030A0"/>
                </a:solidFill>
              </a:rPr>
              <a:t>= =</a:t>
            </a:r>
            <a:r>
              <a:rPr lang="en-US" altLang="zh-CN" dirty="0"/>
              <a:t>” </a:t>
            </a:r>
            <a:r>
              <a:rPr lang="zh-CN" altLang="en-US" dirty="0"/>
              <a:t>的含义为 “  </a:t>
            </a:r>
            <a:r>
              <a:rPr lang="zh-CN" altLang="en-US" dirty="0">
                <a:solidFill>
                  <a:srgbClr val="7030A0"/>
                </a:solidFill>
              </a:rPr>
              <a:t>是</a:t>
            </a:r>
            <a:r>
              <a:rPr lang="zh-CN" altLang="en-US" dirty="0"/>
              <a:t>  ” 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 “</a:t>
            </a:r>
            <a:r>
              <a:rPr lang="en-US" altLang="zh-CN" dirty="0">
                <a:solidFill>
                  <a:srgbClr val="7030A0"/>
                </a:solidFill>
              </a:rPr>
              <a:t>!=</a:t>
            </a:r>
            <a:r>
              <a:rPr lang="en-US" altLang="zh-CN" dirty="0"/>
              <a:t> ” </a:t>
            </a:r>
            <a:r>
              <a:rPr lang="zh-CN" altLang="en-US" dirty="0"/>
              <a:t>的含义为 “ </a:t>
            </a:r>
            <a:r>
              <a:rPr lang="zh-CN" altLang="en-US" dirty="0">
                <a:solidFill>
                  <a:srgbClr val="7030A0"/>
                </a:solidFill>
              </a:rPr>
              <a:t>不是</a:t>
            </a:r>
            <a:r>
              <a:rPr lang="zh-CN" alt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5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关系表达式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b="1" u="sng" dirty="0" smtClean="0">
                    <a:solidFill>
                      <a:srgbClr val="7D0C00"/>
                    </a:solidFill>
                  </a:rPr>
                  <a:t>同一优先级的运算符，其执行顺序由结合方向决定；</a:t>
                </a:r>
                <a:endParaRPr lang="en-US" altLang="zh-CN" sz="2000" b="1" u="sng" dirty="0">
                  <a:solidFill>
                    <a:srgbClr val="7D0C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000" dirty="0"/>
                  <a:t>C</a:t>
                </a:r>
                <a:r>
                  <a:rPr lang="zh-CN" altLang="en-US" sz="2000" dirty="0"/>
                  <a:t>语言规定：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同级</a:t>
                </a:r>
                <a:r>
                  <a:rPr lang="zh-CN" altLang="en-US" sz="2000" dirty="0"/>
                  <a:t>算术运算符的结合方向为“</a:t>
                </a:r>
                <a:r>
                  <a:rPr lang="zh-CN" altLang="en-US" sz="2000" b="1" u="sng" dirty="0">
                    <a:solidFill>
                      <a:srgbClr val="C00000"/>
                    </a:solidFill>
                  </a:rPr>
                  <a:t>自左至右</a:t>
                </a:r>
                <a:r>
                  <a:rPr lang="zh-CN" altLang="en-US" sz="2000" dirty="0"/>
                  <a:t>”；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/>
                  <a:t>关系运算符 </a:t>
                </a:r>
                <a:r>
                  <a:rPr lang="en-US" altLang="zh-CN" sz="1800" dirty="0"/>
                  <a:t>&gt;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&gt;=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&lt;= </a:t>
                </a:r>
                <a:r>
                  <a:rPr lang="zh-CN" altLang="en-US" sz="1800" dirty="0"/>
                  <a:t>的优先级相同；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思考：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>
                    <a:solidFill>
                      <a:srgbClr val="7030A0"/>
                    </a:solidFill>
                  </a:rPr>
                  <a:t>表达式 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23&lt;59&lt;2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的值是多少</a:t>
                </a:r>
                <a:r>
                  <a:rPr lang="zh-CN" altLang="en-US" sz="1800" dirty="0" smtClean="0">
                    <a:solidFill>
                      <a:srgbClr val="7030A0"/>
                    </a:solidFill>
                  </a:rPr>
                  <a:t>？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>
                    <a:solidFill>
                      <a:srgbClr val="0000CC"/>
                    </a:solidFill>
                  </a:rPr>
                  <a:t>表达式 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23&lt;59&lt;0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的值是多少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？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进一步考虑：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 smtClean="0"/>
                  <a:t>数学表达式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≤100</m:t>
                    </m:r>
                  </m:oMath>
                </a14:m>
                <a:r>
                  <a:rPr lang="zh-CN" altLang="en-US" sz="1800" dirty="0"/>
                  <a:t>，在</a:t>
                </a:r>
                <a:r>
                  <a:rPr lang="en-US" altLang="zh-CN" sz="1800" dirty="0"/>
                  <a:t>C</a:t>
                </a:r>
                <a:r>
                  <a:rPr lang="zh-CN" altLang="en-US" sz="1800" dirty="0"/>
                  <a:t>中应该怎样描述</a:t>
                </a:r>
                <a:r>
                  <a:rPr lang="zh-CN" altLang="en-US" sz="1800" dirty="0" smtClean="0"/>
                  <a:t>？</a:t>
                </a:r>
                <a:endParaRPr lang="en-US" altLang="zh-CN" sz="1800" dirty="0" smtClean="0"/>
              </a:p>
              <a:p>
                <a:pPr marL="971550" lvl="1"/>
                <a:r>
                  <a:rPr lang="zh-CN" altLang="en-US" sz="1800" dirty="0"/>
                  <a:t>例如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，若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x=5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，</a:t>
                </a:r>
                <a:r>
                  <a:rPr lang="en-US" altLang="zh-CN" sz="1800" dirty="0">
                    <a:solidFill>
                      <a:srgbClr val="0070C0"/>
                    </a:solidFill>
                  </a:rPr>
                  <a:t>10&lt;=x&lt;=100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值是多少</a:t>
                </a:r>
                <a:r>
                  <a:rPr lang="zh-CN" altLang="en-US" sz="1800" dirty="0"/>
                  <a:t>？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600" dirty="0" smtClean="0"/>
                  <a:t>将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0070C0"/>
                        </a:solidFill>
                      </a:rPr>
                      <m:t>10&lt;=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0070C0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0070C0"/>
                        </a:solidFill>
                      </a:rPr>
                      <m:t>&lt;=100</m:t>
                    </m:r>
                  </m:oMath>
                </a14:m>
                <a:r>
                  <a:rPr lang="zh-CN" altLang="en-US" sz="1600" dirty="0"/>
                  <a:t>分解成两个关系表达式，然后将这两个关系表达式进行“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逻辑与</a:t>
                </a:r>
                <a:r>
                  <a:rPr lang="zh-CN" altLang="en-US" sz="1600" dirty="0"/>
                  <a:t>”，构成一个</a:t>
                </a:r>
                <a:r>
                  <a:rPr lang="zh-CN" altLang="en-US" sz="1600" b="1" dirty="0">
                    <a:solidFill>
                      <a:srgbClr val="7030A0"/>
                    </a:solidFill>
                  </a:rPr>
                  <a:t>逻辑表达式：</a:t>
                </a:r>
                <a:r>
                  <a:rPr lang="en-US" altLang="zh-CN" sz="1600" b="1" dirty="0">
                    <a:solidFill>
                      <a:srgbClr val="7030A0"/>
                    </a:solidFill>
                  </a:rPr>
                  <a:t>(10&lt;=x) &amp;&amp; (x&lt;=100)</a:t>
                </a:r>
              </a:p>
              <a:p>
                <a:pPr marL="1200150" lvl="2"/>
                <a:r>
                  <a:rPr lang="zh-CN" altLang="en-US" sz="1600" dirty="0" smtClean="0"/>
                  <a:t>如若</a:t>
                </a:r>
                <a:r>
                  <a:rPr lang="en-US" altLang="zh-CN" sz="1600" dirty="0"/>
                  <a:t>x=5</a:t>
                </a:r>
                <a:r>
                  <a:rPr lang="zh-CN" altLang="en-US" sz="1600" dirty="0"/>
                  <a:t>， 逻辑表达式</a:t>
                </a:r>
                <a:r>
                  <a:rPr lang="en-US" altLang="zh-CN" sz="1600" b="1" dirty="0">
                    <a:solidFill>
                      <a:srgbClr val="7030A0"/>
                    </a:solidFill>
                  </a:rPr>
                  <a:t>(10</a:t>
                </a:r>
                <a:r>
                  <a:rPr lang="en-US" altLang="zh-CN" sz="1600" b="1" dirty="0" smtClean="0">
                    <a:solidFill>
                      <a:srgbClr val="7030A0"/>
                    </a:solidFill>
                  </a:rPr>
                  <a:t>&lt;=5) </a:t>
                </a:r>
                <a:r>
                  <a:rPr lang="en-US" altLang="zh-CN" sz="1600" b="1" dirty="0">
                    <a:solidFill>
                      <a:srgbClr val="7030A0"/>
                    </a:solidFill>
                  </a:rPr>
                  <a:t>&amp;&amp; </a:t>
                </a:r>
                <a:r>
                  <a:rPr lang="en-US" altLang="zh-CN" sz="1600" b="1" dirty="0" smtClean="0">
                    <a:solidFill>
                      <a:srgbClr val="7030A0"/>
                    </a:solidFill>
                  </a:rPr>
                  <a:t>(5&lt;=</a:t>
                </a:r>
                <a:r>
                  <a:rPr lang="en-US" altLang="zh-CN" sz="1600" b="1" dirty="0">
                    <a:solidFill>
                      <a:srgbClr val="7030A0"/>
                    </a:solidFill>
                  </a:rPr>
                  <a:t>100)</a:t>
                </a:r>
                <a:r>
                  <a:rPr lang="zh-CN" altLang="en-US" sz="1600" dirty="0"/>
                  <a:t>的值：</a:t>
                </a:r>
                <a:r>
                  <a:rPr lang="en-US" altLang="zh-CN" sz="1600" dirty="0"/>
                  <a:t>0&amp;&amp;1=0</a:t>
                </a:r>
                <a:r>
                  <a:rPr lang="zh-CN" altLang="en-US" sz="1600" dirty="0"/>
                  <a:t>（</a:t>
                </a:r>
                <a:r>
                  <a:rPr lang="en-US" altLang="zh-CN" sz="1600" dirty="0"/>
                  <a:t>false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程序中不要出现像</a:t>
                </a:r>
                <a:r>
                  <a:rPr lang="en-US" altLang="zh-CN" sz="2000" dirty="0" smtClean="0">
                    <a:solidFill>
                      <a:srgbClr val="0070C0"/>
                    </a:solidFill>
                  </a:rPr>
                  <a:t>23&lt;59&lt;2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及</a:t>
                </a:r>
                <a:r>
                  <a:rPr lang="en-US" altLang="zh-CN" sz="2000" dirty="0" smtClean="0">
                    <a:solidFill>
                      <a:srgbClr val="0070C0"/>
                    </a:solidFill>
                  </a:rPr>
                  <a:t>10&lt;=x&lt;=100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这种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晦涩的表达式，要清晰明了。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5029733" y="2471824"/>
            <a:ext cx="2592199" cy="404769"/>
          </a:xfrm>
          <a:prstGeom prst="wedgeRoundRectCallout">
            <a:avLst>
              <a:gd name="adj1" fmla="val -72747"/>
              <a:gd name="adj2" fmla="val 5430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23&lt;59&lt;2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1&lt;2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true (1)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B211B704-035B-432C-99CA-D46A6B7731C1}"/>
              </a:ext>
            </a:extLst>
          </p:cNvPr>
          <p:cNvSpPr/>
          <p:nvPr/>
        </p:nvSpPr>
        <p:spPr bwMode="auto">
          <a:xfrm>
            <a:off x="5029732" y="3022629"/>
            <a:ext cx="2592199" cy="404769"/>
          </a:xfrm>
          <a:prstGeom prst="wedgeRoundRectCallout">
            <a:avLst>
              <a:gd name="adj1" fmla="val -70332"/>
              <a:gd name="adj2" fmla="val 107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23&lt;59&lt;0</a:t>
            </a:r>
            <a:r>
              <a:rPr lang="en-US" altLang="zh-CN" sz="160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1&lt;0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false (0)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01BDB9D4-FC14-4CE8-8E99-1DA1F35BF4E8}"/>
              </a:ext>
            </a:extLst>
          </p:cNvPr>
          <p:cNvSpPr/>
          <p:nvPr/>
        </p:nvSpPr>
        <p:spPr bwMode="auto">
          <a:xfrm>
            <a:off x="5625350" y="4213354"/>
            <a:ext cx="2950325" cy="348144"/>
          </a:xfrm>
          <a:prstGeom prst="wedgeRoundRectCallout">
            <a:avLst>
              <a:gd name="adj1" fmla="val -49825"/>
              <a:gd name="adj2" fmla="val -307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1"/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现实中应该是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false</a:t>
            </a:r>
            <a:r>
              <a:rPr lang="zh-CN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语言中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true</a:t>
            </a: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利用</a:t>
            </a:r>
            <a:r>
              <a:rPr lang="zh-CN" altLang="en-US" dirty="0"/>
              <a:t>循环结构</a:t>
            </a:r>
            <a:r>
              <a:rPr lang="en-US" altLang="zh-CN" dirty="0"/>
              <a:t>+</a:t>
            </a:r>
            <a:r>
              <a:rPr lang="zh-CN" altLang="en-US" dirty="0"/>
              <a:t>枚举法找出做的好事之人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4859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四个人所说的话对应的关系表达式：</a:t>
            </a: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63595"/>
              </p:ext>
            </p:extLst>
          </p:nvPr>
        </p:nvGraphicFramePr>
        <p:xfrm>
          <a:off x="682625" y="1766457"/>
          <a:ext cx="7224858" cy="1746249"/>
        </p:xfrm>
        <a:graphic>
          <a:graphicData uri="http://schemas.openxmlformats.org/drawingml/2006/table">
            <a:tbl>
              <a:tblPr/>
              <a:tblGrid>
                <a:gridCol w="1958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2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说话人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说的话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写成关系表达式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不是我”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!=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‘A’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“是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==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‘C’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7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是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==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7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他胡说”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!=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68902" y="3842942"/>
            <a:ext cx="8089900" cy="200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rgbClr val="47B6E7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宋体"/>
              </a:rPr>
              <a:t>已知三个人说的是真话，一个人说的是假话；</a:t>
            </a:r>
            <a:endParaRPr lang="en-US" altLang="zh-CN" sz="2000" dirty="0">
              <a:latin typeface="宋体"/>
            </a:endParaRPr>
          </a:p>
          <a:p>
            <a:pPr marL="342900" indent="-342900">
              <a:lnSpc>
                <a:spcPct val="100000"/>
              </a:lnSpc>
              <a:buClr>
                <a:srgbClr val="47B6E7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宋体"/>
              </a:rPr>
              <a:t>采用</a:t>
            </a:r>
            <a:r>
              <a:rPr lang="zh-CN" altLang="en-US" sz="2000" dirty="0">
                <a:solidFill>
                  <a:srgbClr val="C00000"/>
                </a:solidFill>
                <a:latin typeface="宋体"/>
              </a:rPr>
              <a:t>枚举法，</a:t>
            </a:r>
            <a:r>
              <a:rPr lang="zh-CN" altLang="en-US" sz="2000" dirty="0">
                <a:latin typeface="宋体"/>
              </a:rPr>
              <a:t>按照四种假定逐一地去测试四个人的话有几句是真话；</a:t>
            </a:r>
            <a:endParaRPr lang="en-US" altLang="zh-CN" sz="2000" dirty="0">
              <a:latin typeface="宋体"/>
            </a:endParaRPr>
          </a:p>
          <a:p>
            <a:pPr marL="342900" indent="-342900">
              <a:lnSpc>
                <a:spcPct val="100000"/>
              </a:lnSpc>
              <a:buClr>
                <a:srgbClr val="47B6E7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即分别将‘</a:t>
            </a:r>
            <a:r>
              <a:rPr lang="en-US" altLang="zh-CN" sz="2000" dirty="0">
                <a:solidFill>
                  <a:srgbClr val="0000CC"/>
                </a:solidFill>
                <a:latin typeface="宋体"/>
              </a:rPr>
              <a:t>A</a:t>
            </a: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’、‘</a:t>
            </a:r>
            <a:r>
              <a:rPr lang="en-US" altLang="zh-CN" sz="2000" dirty="0">
                <a:solidFill>
                  <a:srgbClr val="0000CC"/>
                </a:solidFill>
                <a:latin typeface="宋体"/>
              </a:rPr>
              <a:t>B</a:t>
            </a: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’、‘</a:t>
            </a:r>
            <a:r>
              <a:rPr lang="en-US" altLang="zh-CN" sz="2000" dirty="0">
                <a:solidFill>
                  <a:srgbClr val="0000CC"/>
                </a:solidFill>
                <a:latin typeface="宋体"/>
              </a:rPr>
              <a:t>C</a:t>
            </a: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’ ‘</a:t>
            </a:r>
            <a:r>
              <a:rPr lang="en-US" altLang="zh-CN" sz="2000" dirty="0">
                <a:solidFill>
                  <a:srgbClr val="0000CC"/>
                </a:solidFill>
                <a:latin typeface="宋体"/>
              </a:rPr>
              <a:t>D</a:t>
            </a: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’逐个代入上述关系表达式，</a:t>
            </a:r>
            <a:r>
              <a:rPr lang="zh-CN" altLang="en-US" sz="2000" dirty="0">
                <a:latin typeface="宋体"/>
              </a:rPr>
              <a:t>如果不满足三句为真，就否定掉这一假定，换下一个状态再试。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3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sz="2400" dirty="0" smtClean="0"/>
              <a:t>利用</a:t>
            </a:r>
            <a:r>
              <a:rPr lang="zh-CN" altLang="en-US" sz="2400" dirty="0"/>
              <a:t>循环结构</a:t>
            </a:r>
            <a:r>
              <a:rPr lang="en-US" altLang="zh-CN" sz="2400" dirty="0"/>
              <a:t>+</a:t>
            </a:r>
            <a:r>
              <a:rPr lang="zh-CN" altLang="en-US" sz="2400" dirty="0"/>
              <a:t>枚举法找出做的好事之人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84061"/>
            <a:ext cx="8089900" cy="5345112"/>
          </a:xfrm>
        </p:spPr>
        <p:txBody>
          <a:bodyPr/>
          <a:lstStyle/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void main()		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{  				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</a:t>
            </a:r>
            <a:r>
              <a:rPr lang="en-US" altLang="zh-CN" sz="1600" dirty="0"/>
              <a:t>int k =0, sum =0 ;</a:t>
            </a:r>
            <a:r>
              <a:rPr lang="zh-CN" altLang="en-US" sz="1600" dirty="0"/>
              <a:t>  </a:t>
            </a:r>
            <a:r>
              <a:rPr lang="en-US" altLang="zh-CN" sz="1600" dirty="0"/>
              <a:t>bool</a:t>
            </a:r>
            <a:r>
              <a:rPr lang="zh-CN" altLang="en-US" sz="1600" dirty="0"/>
              <a:t> </a:t>
            </a:r>
            <a:r>
              <a:rPr lang="en-US" altLang="zh-CN" sz="1600" dirty="0"/>
              <a:t> g =false; 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 char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 = ' ';	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	for ( </a:t>
            </a:r>
            <a:r>
              <a:rPr lang="en-US" altLang="zh-CN" sz="1600" dirty="0">
                <a:solidFill>
                  <a:srgbClr val="0000CC"/>
                </a:solidFill>
              </a:rPr>
              <a:t>k = 1; k &lt;= 4 ; k = k+1 </a:t>
            </a:r>
            <a:r>
              <a:rPr lang="en-US" altLang="zh-CN" sz="1600" dirty="0"/>
              <a:t>) 	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</a:t>
            </a:r>
            <a:r>
              <a:rPr lang="en-US" altLang="zh-CN" sz="1600" dirty="0"/>
              <a:t>{		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       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 = </a:t>
            </a:r>
            <a:r>
              <a:rPr lang="en-US" altLang="zh-CN" sz="1600" dirty="0">
                <a:solidFill>
                  <a:srgbClr val="C00000"/>
                </a:solidFill>
              </a:rPr>
              <a:t>64 + k</a:t>
            </a:r>
            <a:r>
              <a:rPr lang="en-US" altLang="zh-CN" sz="1600" dirty="0"/>
              <a:t>;          </a:t>
            </a:r>
            <a:r>
              <a:rPr lang="en-US" altLang="zh-CN" sz="1600" dirty="0">
                <a:solidFill>
                  <a:srgbClr val="006600"/>
                </a:solidFill>
              </a:rPr>
              <a:t>//’A’</a:t>
            </a:r>
            <a:r>
              <a:rPr lang="zh-CN" altLang="en-US" sz="1600" dirty="0">
                <a:solidFill>
                  <a:srgbClr val="006600"/>
                </a:solidFill>
              </a:rPr>
              <a:t>的</a:t>
            </a:r>
            <a:r>
              <a:rPr lang="en-US" altLang="zh-CN" sz="1600" dirty="0">
                <a:solidFill>
                  <a:srgbClr val="006600"/>
                </a:solidFill>
              </a:rPr>
              <a:t>ASCII=65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	        sum = (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 != 'A' ) +(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=='D' )+ (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=='C' ) + (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 !='D' );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	</a:t>
            </a:r>
            <a:r>
              <a:rPr lang="en-US" altLang="zh-CN" sz="1600" dirty="0">
                <a:solidFill>
                  <a:srgbClr val="006600"/>
                </a:solidFill>
              </a:rPr>
              <a:t>        if  ( sum= =3 )	                    </a:t>
            </a:r>
            <a:endParaRPr lang="zh-CN" altLang="en-US" sz="1600" dirty="0">
              <a:solidFill>
                <a:srgbClr val="006600"/>
              </a:solidFill>
            </a:endParaRP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        </a:t>
            </a:r>
            <a:r>
              <a:rPr lang="en-US" altLang="zh-CN" sz="1600" dirty="0"/>
              <a:t>{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      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zh-CN" altLang="en-US" sz="1600" dirty="0"/>
              <a:t>做好事者为</a:t>
            </a:r>
            <a:r>
              <a:rPr lang="en-US" altLang="zh-CN" sz="1600" dirty="0"/>
              <a:t> %c“, </a:t>
            </a:r>
            <a:r>
              <a:rPr lang="en-US" altLang="zh-CN" sz="1600" dirty="0">
                <a:solidFill>
                  <a:srgbClr val="FF0000"/>
                </a:solidFill>
              </a:rPr>
              <a:t>char(64+k)</a:t>
            </a:r>
            <a:r>
              <a:rPr lang="en-US" altLang="zh-CN" sz="1600" dirty="0"/>
              <a:t>);  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               //  </a:t>
            </a:r>
            <a:r>
              <a:rPr lang="en-US" altLang="zh-CN" sz="1600" dirty="0">
                <a:solidFill>
                  <a:srgbClr val="C00000"/>
                </a:solidFill>
              </a:rPr>
              <a:t>char(n)</a:t>
            </a:r>
            <a:r>
              <a:rPr lang="zh-CN" altLang="en-US" sz="1600" dirty="0"/>
              <a:t>，</a:t>
            </a:r>
            <a:r>
              <a:rPr lang="zh-CN" altLang="en-US" sz="1600" dirty="0">
                <a:solidFill>
                  <a:srgbClr val="0000CC"/>
                </a:solidFill>
              </a:rPr>
              <a:t>将</a:t>
            </a:r>
            <a:r>
              <a:rPr lang="en-US" altLang="zh-CN" sz="1600" dirty="0">
                <a:solidFill>
                  <a:srgbClr val="0000CC"/>
                </a:solidFill>
              </a:rPr>
              <a:t>n</a:t>
            </a:r>
            <a:r>
              <a:rPr lang="zh-CN" altLang="en-US" sz="1600" dirty="0">
                <a:solidFill>
                  <a:srgbClr val="0000CC"/>
                </a:solidFill>
              </a:rPr>
              <a:t>的值理解为一个字符的</a:t>
            </a:r>
            <a:r>
              <a:rPr lang="en-US" altLang="zh-CN" sz="1600" dirty="0">
                <a:solidFill>
                  <a:srgbClr val="0000CC"/>
                </a:solidFill>
              </a:rPr>
              <a:t>ASCII</a:t>
            </a:r>
            <a:r>
              <a:rPr lang="zh-CN" altLang="en-US" sz="1600" dirty="0">
                <a:solidFill>
                  <a:srgbClr val="0000CC"/>
                </a:solidFill>
              </a:rPr>
              <a:t>码，转换成对应的字符；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                    //   </a:t>
            </a:r>
            <a:r>
              <a:rPr lang="zh-CN" altLang="en-US" sz="1600" dirty="0">
                <a:solidFill>
                  <a:srgbClr val="0000CC"/>
                </a:solidFill>
              </a:rPr>
              <a:t>如：</a:t>
            </a:r>
            <a:r>
              <a:rPr lang="en-US" altLang="zh-CN" sz="1600" dirty="0">
                <a:solidFill>
                  <a:srgbClr val="0000CC"/>
                </a:solidFill>
              </a:rPr>
              <a:t>char(64)=‘A’</a:t>
            </a:r>
            <a:r>
              <a:rPr lang="zh-CN" altLang="en-US" sz="1600" dirty="0">
                <a:solidFill>
                  <a:srgbClr val="0000CC"/>
                </a:solidFill>
              </a:rPr>
              <a:t>， </a:t>
            </a:r>
            <a:r>
              <a:rPr lang="en-US" altLang="zh-CN" sz="1600" dirty="0">
                <a:solidFill>
                  <a:srgbClr val="0000CC"/>
                </a:solidFill>
              </a:rPr>
              <a:t>char(0x39) =‘9’; 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		 g=true;	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        }	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} //for	//</a:t>
            </a:r>
            <a:r>
              <a:rPr lang="zh-CN" altLang="en-US" sz="1600" dirty="0"/>
              <a:t>若循环结束，仍未找到做好事的人，则输出“没有找到人”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</a:t>
            </a:r>
            <a:r>
              <a:rPr lang="en-US" altLang="zh-CN" sz="1600" b="1" dirty="0">
                <a:solidFill>
                  <a:srgbClr val="0000CC"/>
                </a:solidFill>
              </a:rPr>
              <a:t>if (!g)   </a:t>
            </a:r>
            <a:r>
              <a:rPr lang="en-US" altLang="zh-CN" sz="1600" dirty="0"/>
              <a:t>//</a:t>
            </a:r>
            <a:r>
              <a:rPr lang="zh-CN" altLang="en-US" sz="1600" b="1" dirty="0">
                <a:solidFill>
                  <a:srgbClr val="C00000"/>
                </a:solidFill>
              </a:rPr>
              <a:t>对于一个良好的程序，要考虑到所有可能的情况，并做相应的处理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</a:t>
            </a:r>
            <a:r>
              <a:rPr lang="en-US" altLang="zh-CN" sz="1600" dirty="0"/>
              <a:t>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("Can’t found!\n“);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}				</a:t>
            </a:r>
            <a:endParaRPr lang="zh-CN" alt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2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回顾：</a:t>
            </a:r>
            <a:r>
              <a:rPr lang="en-US" altLang="zh-CN" dirty="0" smtClean="0"/>
              <a:t>4.7 </a:t>
            </a:r>
            <a:r>
              <a:rPr lang="zh-CN" altLang="en-US" dirty="0" smtClean="0"/>
              <a:t>找出</a:t>
            </a:r>
            <a:r>
              <a:rPr lang="zh-CN" altLang="en-US" dirty="0"/>
              <a:t>案犯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回顾：任务</a:t>
            </a:r>
            <a:r>
              <a:rPr lang="en-US" altLang="zh-CN" sz="2000" dirty="0"/>
              <a:t>4.2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案情描述：</a:t>
            </a:r>
            <a:endParaRPr lang="en-US" altLang="zh-CN" sz="2000" dirty="0"/>
          </a:p>
          <a:p>
            <a:pPr lvl="1" indent="0">
              <a:buNone/>
            </a:pPr>
            <a:r>
              <a:rPr lang="zh-CN" altLang="en-US" sz="1800" dirty="0"/>
              <a:t>某地刑侦大队对涉及六个嫌疑人的一桩疑案进行分析：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 </a:t>
            </a:r>
            <a:r>
              <a:rPr lang="zh-CN" altLang="en-US" sz="1800" dirty="0"/>
              <a:t>至少有一人作案；</a:t>
            </a:r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D </a:t>
            </a:r>
            <a:r>
              <a:rPr lang="zh-CN" altLang="en-US" sz="1800" dirty="0"/>
              <a:t>不可能是同案犯；</a:t>
            </a:r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E</a:t>
            </a:r>
            <a:r>
              <a:rPr lang="zh-CN" altLang="en-US" sz="1800" dirty="0"/>
              <a:t>、</a:t>
            </a:r>
            <a:r>
              <a:rPr lang="en-US" altLang="zh-CN" sz="1800" dirty="0"/>
              <a:t>F </a:t>
            </a:r>
            <a:r>
              <a:rPr lang="zh-CN" altLang="en-US" sz="1800" dirty="0"/>
              <a:t>三人中至少有两人参与作案；</a:t>
            </a:r>
          </a:p>
          <a:p>
            <a:pPr marL="971550" lvl="1"/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 </a:t>
            </a:r>
            <a:r>
              <a:rPr lang="zh-CN" altLang="en-US" sz="1800" dirty="0"/>
              <a:t>或同时作案，或都与本案无关；</a:t>
            </a:r>
          </a:p>
          <a:p>
            <a:pPr marL="971550" lvl="1"/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D </a:t>
            </a:r>
            <a:r>
              <a:rPr lang="zh-CN" altLang="en-US" sz="1800" dirty="0"/>
              <a:t>中有且仅有一人作案；</a:t>
            </a:r>
          </a:p>
          <a:p>
            <a:pPr marL="971550" lvl="1"/>
            <a:r>
              <a:rPr lang="zh-CN" altLang="en-US" sz="1800" dirty="0"/>
              <a:t>如果 </a:t>
            </a:r>
            <a:r>
              <a:rPr lang="en-US" altLang="zh-CN" sz="1800" dirty="0"/>
              <a:t>D </a:t>
            </a:r>
            <a:r>
              <a:rPr lang="zh-CN" altLang="en-US" sz="1800" dirty="0"/>
              <a:t>没有参与作案，则 </a:t>
            </a:r>
            <a:r>
              <a:rPr lang="en-US" altLang="zh-CN" sz="1800" dirty="0"/>
              <a:t>E </a:t>
            </a:r>
            <a:r>
              <a:rPr lang="zh-CN" altLang="en-US" sz="1800" dirty="0"/>
              <a:t>也不可能参与作</a:t>
            </a:r>
            <a:r>
              <a:rPr lang="zh-CN" altLang="en-US" dirty="0"/>
              <a:t>案。</a:t>
            </a:r>
            <a:endParaRPr lang="en-US" altLang="zh-CN" dirty="0"/>
          </a:p>
          <a:p>
            <a:pPr lvl="1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假定上述供词都是真的；</a:t>
            </a:r>
            <a:endParaRPr lang="en-US" altLang="zh-CN" dirty="0">
              <a:solidFill>
                <a:srgbClr val="0000CC"/>
              </a:solidFill>
            </a:endParaRPr>
          </a:p>
          <a:p>
            <a:pPr lvl="1" indent="0">
              <a:buNone/>
            </a:pPr>
            <a:r>
              <a:rPr lang="zh-CN" altLang="en-US" dirty="0"/>
              <a:t>试编一程序，将作案人找出来。</a:t>
            </a:r>
          </a:p>
          <a:p>
            <a:pPr lvl="1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回顾：</a:t>
            </a:r>
            <a:r>
              <a:rPr lang="zh-CN" altLang="en-US" dirty="0" smtClean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zh-CN" altLang="en-US" dirty="0">
                <a:ea typeface="黑体" panose="02010609060101010101" pitchFamily="49" charset="-122"/>
              </a:rPr>
              <a:t>案情分析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令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变量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表示嫌疑人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作案</a:t>
            </a:r>
            <a:r>
              <a:rPr lang="zh-CN" altLang="en-US" dirty="0">
                <a:latin typeface="+mn-ea"/>
              </a:rPr>
              <a:t>，变量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表示嫌疑人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作案，以此类推；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+mn-ea"/>
              </a:rPr>
              <a:t>将</a:t>
            </a:r>
            <a:r>
              <a:rPr lang="zh-CN" altLang="en-US" dirty="0">
                <a:latin typeface="+mn-ea"/>
              </a:rPr>
              <a:t>案情的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每一条描述写成逻辑表达式</a:t>
            </a:r>
          </a:p>
          <a:p>
            <a:pPr marL="971550" lvl="1"/>
            <a:r>
              <a:rPr lang="zh-CN" altLang="en-US" dirty="0">
                <a:latin typeface="+mn-ea"/>
              </a:rPr>
              <a:t>第一</a:t>
            </a:r>
            <a:r>
              <a:rPr lang="zh-CN" altLang="en-US" dirty="0" smtClean="0">
                <a:latin typeface="+mn-ea"/>
              </a:rPr>
              <a:t>条： </a:t>
            </a:r>
            <a:r>
              <a:rPr lang="en-US" altLang="zh-CN" dirty="0">
                <a:solidFill>
                  <a:srgbClr val="0000CC"/>
                </a:solidFill>
              </a:rPr>
              <a:t>CC1=</a:t>
            </a:r>
            <a:r>
              <a:rPr lang="en-US" altLang="zh-CN" dirty="0">
                <a:solidFill>
                  <a:srgbClr val="0000CC"/>
                </a:solidFill>
                <a:ea typeface="黑体" panose="02010609060101010101" pitchFamily="49" charset="-122"/>
              </a:rPr>
              <a:t>( A || B )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第二条：</a:t>
            </a:r>
            <a:r>
              <a:rPr lang="en-US" altLang="zh-CN" dirty="0">
                <a:solidFill>
                  <a:srgbClr val="0000CC"/>
                </a:solidFill>
              </a:rPr>
              <a:t>CC2 = !( A &amp;&amp; D )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第三条：</a:t>
            </a:r>
            <a:r>
              <a:rPr lang="en-US" altLang="zh-CN" dirty="0">
                <a:solidFill>
                  <a:srgbClr val="0000CC"/>
                </a:solidFill>
              </a:rPr>
              <a:t>CC3 = (A &amp;&amp; E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||</a:t>
            </a: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A &amp;&amp; F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||</a:t>
            </a: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E &amp;&amp; F)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第四条：</a:t>
            </a:r>
            <a:r>
              <a:rPr lang="en-US" altLang="zh-CN" dirty="0">
                <a:solidFill>
                  <a:srgbClr val="0000CC"/>
                </a:solidFill>
              </a:rPr>
              <a:t>CC4 = (B &amp;&amp; C) || (!B &amp;&amp; !C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第五条：</a:t>
            </a:r>
            <a:r>
              <a:rPr lang="en-US" altLang="zh-CN" dirty="0">
                <a:solidFill>
                  <a:srgbClr val="0000CC"/>
                </a:solidFill>
              </a:rPr>
              <a:t>CC5=(C &amp;&amp; !D) || (!C &amp;&amp;D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第六条：</a:t>
            </a:r>
            <a:r>
              <a:rPr lang="en-US" altLang="zh-CN" dirty="0">
                <a:solidFill>
                  <a:srgbClr val="0000CC"/>
                </a:solidFill>
              </a:rPr>
              <a:t>CC6=D || !E  </a:t>
            </a:r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ea typeface="黑体" panose="02010609060101010101" pitchFamily="49" charset="-122"/>
              </a:rPr>
              <a:t/>
            </a:r>
            <a:br>
              <a:rPr lang="zh-CN" altLang="en-US" dirty="0">
                <a:ea typeface="黑体" panose="02010609060101010101" pitchFamily="49" charset="-122"/>
              </a:rPr>
            </a:br>
            <a:r>
              <a:rPr lang="zh-CN" altLang="en-US" dirty="0">
                <a:ea typeface="黑体" panose="02010609060101010101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4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利用</a:t>
            </a:r>
            <a:r>
              <a:rPr lang="zh-CN" altLang="en-US" dirty="0"/>
              <a:t>循环结构</a:t>
            </a:r>
            <a:r>
              <a:rPr lang="en-US" altLang="zh-CN" dirty="0"/>
              <a:t>+</a:t>
            </a:r>
            <a:r>
              <a:rPr lang="zh-CN" altLang="en-US" dirty="0"/>
              <a:t>枚举方法找出案犯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枚举每个人的所有可能性</a:t>
            </a:r>
            <a:endParaRPr lang="en-US" altLang="zh-CN" dirty="0"/>
          </a:p>
          <a:p>
            <a:pPr marL="971550" lvl="1"/>
            <a:r>
              <a:rPr lang="en-US" altLang="zh-CN" dirty="0"/>
              <a:t>6</a:t>
            </a:r>
            <a:r>
              <a:rPr lang="zh-CN" altLang="en-US" dirty="0"/>
              <a:t>个人每个人都有</a:t>
            </a:r>
            <a:r>
              <a:rPr lang="zh-CN" altLang="en-US" dirty="0">
                <a:solidFill>
                  <a:srgbClr val="0000CC"/>
                </a:solidFill>
              </a:rPr>
              <a:t>作案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00CC"/>
                </a:solidFill>
              </a:rPr>
              <a:t>不作案</a:t>
            </a:r>
            <a:r>
              <a:rPr lang="zh-CN" altLang="en-US" dirty="0"/>
              <a:t>两种可能；</a:t>
            </a:r>
            <a:endParaRPr lang="en-US" altLang="zh-CN" dirty="0"/>
          </a:p>
          <a:p>
            <a:pPr marL="971550" lvl="1"/>
            <a:r>
              <a:rPr lang="zh-CN" altLang="en-US" dirty="0"/>
              <a:t>用</a:t>
            </a:r>
            <a:r>
              <a:rPr lang="en-US" altLang="zh-CN" dirty="0">
                <a:solidFill>
                  <a:srgbClr val="7030A0"/>
                </a:solidFill>
              </a:rPr>
              <a:t>0</a:t>
            </a:r>
            <a:r>
              <a:rPr lang="zh-CN" altLang="en-US" dirty="0">
                <a:solidFill>
                  <a:srgbClr val="7030A0"/>
                </a:solidFill>
              </a:rPr>
              <a:t>表示这个人没有作案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0000CC"/>
                </a:solidFill>
              </a:rPr>
              <a:t>1</a:t>
            </a:r>
            <a:r>
              <a:rPr lang="zh-CN" altLang="en-US" dirty="0">
                <a:solidFill>
                  <a:srgbClr val="0000CC"/>
                </a:solidFill>
              </a:rPr>
              <a:t>表示是这个人作案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有</a:t>
            </a:r>
            <a:r>
              <a:rPr lang="en-US" altLang="zh-CN" dirty="0"/>
              <a:t>6</a:t>
            </a:r>
            <a:r>
              <a:rPr lang="zh-CN" altLang="en-US" dirty="0"/>
              <a:t>个嫌疑人，每个人有</a:t>
            </a:r>
            <a:r>
              <a:rPr lang="en-US" altLang="zh-CN" dirty="0"/>
              <a:t>2</a:t>
            </a:r>
            <a:r>
              <a:rPr lang="zh-CN" altLang="en-US" dirty="0"/>
              <a:t>种可能，因此有</a:t>
            </a:r>
            <a:r>
              <a:rPr lang="en-US" altLang="zh-CN" dirty="0"/>
              <a:t>2</a:t>
            </a:r>
            <a:r>
              <a:rPr lang="en-US" altLang="zh-CN" baseline="30000" dirty="0"/>
              <a:t>6</a:t>
            </a:r>
            <a:r>
              <a:rPr lang="zh-CN" altLang="en-US" dirty="0"/>
              <a:t>种组合；</a:t>
            </a:r>
            <a:endParaRPr lang="en-US" altLang="zh-CN" dirty="0"/>
          </a:p>
          <a:p>
            <a:pPr marL="971550" lvl="1"/>
            <a:r>
              <a:rPr lang="zh-CN" altLang="en-US" dirty="0"/>
              <a:t>从</a:t>
            </a:r>
            <a:r>
              <a:rPr lang="en-US" altLang="zh-CN" dirty="0"/>
              <a:t>2</a:t>
            </a:r>
            <a:r>
              <a:rPr lang="en-US" altLang="zh-CN" baseline="30000" dirty="0"/>
              <a:t>6</a:t>
            </a:r>
            <a:r>
              <a:rPr lang="zh-CN" altLang="en-US" dirty="0"/>
              <a:t>种组合中挑出符合</a:t>
            </a:r>
            <a:r>
              <a:rPr lang="en-US" altLang="zh-CN" dirty="0"/>
              <a:t>6</a:t>
            </a:r>
            <a:r>
              <a:rPr lang="zh-CN" altLang="en-US" dirty="0"/>
              <a:t>条案情的作案者；</a:t>
            </a:r>
            <a:endParaRPr lang="en-US" altLang="zh-CN" dirty="0"/>
          </a:p>
          <a:p>
            <a:pPr marL="1200150" lvl="2"/>
            <a:r>
              <a:rPr lang="zh-CN" altLang="en-US" sz="1800" dirty="0"/>
              <a:t>即，</a:t>
            </a:r>
            <a:r>
              <a:rPr lang="zh-CN" altLang="en-US" sz="1800" dirty="0">
                <a:solidFill>
                  <a:srgbClr val="C00000"/>
                </a:solidFill>
              </a:rPr>
              <a:t>使</a:t>
            </a:r>
            <a:r>
              <a:rPr lang="en-US" altLang="zh-CN" sz="1800" dirty="0">
                <a:solidFill>
                  <a:srgbClr val="C00000"/>
                </a:solidFill>
              </a:rPr>
              <a:t>CC1~CC6</a:t>
            </a:r>
            <a:r>
              <a:rPr lang="zh-CN" altLang="en-US" sz="1800" dirty="0">
                <a:solidFill>
                  <a:srgbClr val="C00000"/>
                </a:solidFill>
              </a:rPr>
              <a:t>都为真的组合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定义 </a:t>
            </a:r>
            <a:r>
              <a:rPr lang="en-US" altLang="zh-CN" dirty="0"/>
              <a:t>6 </a:t>
            </a:r>
            <a:r>
              <a:rPr lang="zh-CN" altLang="en-US" dirty="0"/>
              <a:t>个整数变量，分别表示 </a:t>
            </a:r>
            <a:r>
              <a:rPr lang="en-US" altLang="zh-CN" dirty="0"/>
              <a:t>6 </a:t>
            </a:r>
            <a:r>
              <a:rPr lang="zh-CN" altLang="en-US" dirty="0"/>
              <a:t>个人 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E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利用</a:t>
            </a:r>
            <a:r>
              <a:rPr lang="en-US" altLang="zh-CN" dirty="0" smtClean="0"/>
              <a:t>6</a:t>
            </a:r>
            <a:r>
              <a:rPr lang="zh-CN" altLang="en-US" dirty="0" smtClean="0"/>
              <a:t>重循环实现（自己练习）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17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7030A0"/>
                </a:solidFill>
              </a:rPr>
              <a:t>课后练习：</a:t>
            </a:r>
            <a:r>
              <a:rPr lang="zh-CN" altLang="en-US" sz="2400" dirty="0" smtClean="0"/>
              <a:t>任务</a:t>
            </a:r>
            <a:r>
              <a:rPr lang="en-US" altLang="zh-CN" sz="2400" dirty="0"/>
              <a:t>4.2  </a:t>
            </a:r>
            <a:r>
              <a:rPr lang="zh-CN" altLang="en-US" sz="2400" dirty="0"/>
              <a:t>谁是作案人</a:t>
            </a:r>
            <a:r>
              <a:rPr lang="en-US" altLang="zh-CN" sz="2400" dirty="0"/>
              <a:t>--</a:t>
            </a:r>
            <a:r>
              <a:rPr lang="zh-CN" altLang="en-US" sz="2400" dirty="0"/>
              <a:t>采取枚举方法找出案犯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//************************************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  程 序  </a:t>
            </a:r>
            <a:r>
              <a:rPr lang="zh-CN" altLang="en-US" dirty="0">
                <a:solidFill>
                  <a:srgbClr val="000000"/>
                </a:solidFill>
              </a:rPr>
              <a:t>名：</a:t>
            </a:r>
            <a:r>
              <a:rPr lang="en-US" altLang="zh-CN" dirty="0">
                <a:solidFill>
                  <a:srgbClr val="000000"/>
                </a:solidFill>
              </a:rPr>
              <a:t>3_4.cpp                                   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  作       </a:t>
            </a:r>
            <a:r>
              <a:rPr lang="en-US" altLang="zh-CN" dirty="0" err="1">
                <a:solidFill>
                  <a:srgbClr val="000000"/>
                </a:solidFill>
              </a:rPr>
              <a:t>者：wuwh</a:t>
            </a:r>
            <a:r>
              <a:rPr lang="en-US" altLang="zh-CN" dirty="0">
                <a:solidFill>
                  <a:srgbClr val="000000"/>
                </a:solidFill>
              </a:rPr>
              <a:t>                                      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  </a:t>
            </a:r>
            <a:r>
              <a:rPr lang="zh-CN" altLang="en-US" dirty="0">
                <a:solidFill>
                  <a:srgbClr val="000000"/>
                </a:solidFill>
              </a:rPr>
              <a:t>编制时间：</a:t>
            </a:r>
            <a:r>
              <a:rPr lang="en-US" altLang="zh-CN" dirty="0">
                <a:solidFill>
                  <a:srgbClr val="000000"/>
                </a:solidFill>
              </a:rPr>
              <a:t>2018年9月                             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  </a:t>
            </a:r>
            <a:r>
              <a:rPr lang="zh-CN" altLang="en-US" dirty="0">
                <a:solidFill>
                  <a:srgbClr val="000000"/>
                </a:solidFill>
              </a:rPr>
              <a:t>主要功能：案情分析                               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//*************************************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2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任务</a:t>
            </a:r>
            <a:r>
              <a:rPr lang="en-US" altLang="zh-CN" dirty="0"/>
              <a:t>4.2  </a:t>
            </a:r>
            <a:r>
              <a:rPr lang="zh-CN" altLang="en-US" dirty="0"/>
              <a:t>谁是作案人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 main(void)   //</a:t>
            </a:r>
            <a:r>
              <a:rPr lang="zh-CN" altLang="en-US" sz="1600" dirty="0">
                <a:solidFill>
                  <a:srgbClr val="000000"/>
                </a:solidFill>
              </a:rPr>
              <a:t>案情分析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//A</a:t>
            </a:r>
            <a:r>
              <a:rPr lang="zh-CN" altLang="en-US" sz="1600" dirty="0">
                <a:solidFill>
                  <a:srgbClr val="000000"/>
                </a:solidFill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</a:rPr>
              <a:t>B</a:t>
            </a:r>
            <a:r>
              <a:rPr lang="zh-CN" altLang="en-US" sz="1600" dirty="0">
                <a:solidFill>
                  <a:srgbClr val="000000"/>
                </a:solidFill>
              </a:rPr>
              <a:t>至少有一人作案；   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cc1</a:t>
            </a:r>
            <a:r>
              <a:rPr lang="en-US" altLang="zh-CN" sz="1600" dirty="0">
                <a:solidFill>
                  <a:srgbClr val="000000"/>
                </a:solidFill>
              </a:rPr>
              <a:t>=(A || B)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//A</a:t>
            </a:r>
            <a:r>
              <a:rPr lang="zh-CN" altLang="en-US" sz="1600" dirty="0">
                <a:solidFill>
                  <a:srgbClr val="000000"/>
                </a:solidFill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</a:rPr>
              <a:t>D</a:t>
            </a:r>
            <a:r>
              <a:rPr lang="zh-CN" altLang="en-US" sz="1600" dirty="0">
                <a:solidFill>
                  <a:srgbClr val="000000"/>
                </a:solidFill>
              </a:rPr>
              <a:t>不可能是同案犯；   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cc2</a:t>
            </a:r>
            <a:r>
              <a:rPr lang="en-US" altLang="zh-CN" sz="1600" dirty="0">
                <a:solidFill>
                  <a:srgbClr val="000000"/>
                </a:solidFill>
              </a:rPr>
              <a:t>=((A &amp;&amp; (!D))||(D &amp;&amp; (!A))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//A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E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F</a:t>
            </a:r>
            <a:r>
              <a:rPr lang="zh-CN" altLang="en-US" sz="1600" dirty="0">
                <a:solidFill>
                  <a:srgbClr val="000000"/>
                </a:solidFill>
              </a:rPr>
              <a:t>中至少有两人涉嫌作案  </a:t>
            </a:r>
            <a:r>
              <a:rPr lang="en-US" altLang="zh-CN" sz="1600" dirty="0">
                <a:solidFill>
                  <a:srgbClr val="000000"/>
                </a:solidFill>
              </a:rPr>
              <a:t>cc3=(A &amp;&amp; E )||(A &amp;&amp; F )|| (E &amp;&amp; F 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//B</a:t>
            </a:r>
            <a:r>
              <a:rPr lang="zh-CN" altLang="en-US" sz="1600" dirty="0">
                <a:solidFill>
                  <a:srgbClr val="000000"/>
                </a:solidFill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</a:rPr>
              <a:t>C</a:t>
            </a:r>
            <a:r>
              <a:rPr lang="zh-CN" altLang="en-US" sz="1600" dirty="0">
                <a:solidFill>
                  <a:srgbClr val="000000"/>
                </a:solidFill>
              </a:rPr>
              <a:t>或同时作案或都与本案无关 </a:t>
            </a:r>
            <a:r>
              <a:rPr lang="en-US" altLang="zh-CN" sz="1600" dirty="0">
                <a:solidFill>
                  <a:srgbClr val="000000"/>
                </a:solidFill>
              </a:rPr>
              <a:t>cc4=(B &amp;&amp; C)||(!B &amp;&amp; !C)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//C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D</a:t>
            </a:r>
            <a:r>
              <a:rPr lang="zh-CN" altLang="en-US" sz="1600" dirty="0">
                <a:solidFill>
                  <a:srgbClr val="000000"/>
                </a:solidFill>
              </a:rPr>
              <a:t>中有且仅有一人作案；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  </a:t>
            </a:r>
            <a:r>
              <a:rPr lang="en-US" altLang="zh-CN" sz="1600" dirty="0" smtClean="0">
                <a:solidFill>
                  <a:srgbClr val="000000"/>
                </a:solidFill>
              </a:rPr>
              <a:t>cc5</a:t>
            </a:r>
            <a:r>
              <a:rPr lang="en-US" altLang="zh-CN" sz="1600" dirty="0">
                <a:solidFill>
                  <a:srgbClr val="000000"/>
                </a:solidFill>
              </a:rPr>
              <a:t>=(C &amp;&amp; !D)||(D &amp;&amp; !C)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</a:t>
            </a:r>
            <a:r>
              <a:rPr lang="zh-CN" altLang="en-US" sz="1600" dirty="0">
                <a:solidFill>
                  <a:srgbClr val="000000"/>
                </a:solidFill>
              </a:rPr>
              <a:t>如果</a:t>
            </a:r>
            <a:r>
              <a:rPr lang="en-US" altLang="zh-CN" sz="1600" dirty="0">
                <a:solidFill>
                  <a:srgbClr val="000000"/>
                </a:solidFill>
              </a:rPr>
              <a:t>D</a:t>
            </a:r>
            <a:r>
              <a:rPr lang="zh-CN" altLang="en-US" sz="1600" dirty="0">
                <a:solidFill>
                  <a:srgbClr val="000000"/>
                </a:solidFill>
              </a:rPr>
              <a:t>没有参与作案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则</a:t>
            </a:r>
            <a:r>
              <a:rPr lang="en-US" altLang="zh-CN" sz="1600" dirty="0">
                <a:solidFill>
                  <a:srgbClr val="000000"/>
                </a:solidFill>
              </a:rPr>
              <a:t>E</a:t>
            </a:r>
            <a:r>
              <a:rPr lang="zh-CN" altLang="en-US" sz="1600" dirty="0">
                <a:solidFill>
                  <a:srgbClr val="000000"/>
                </a:solidFill>
              </a:rPr>
              <a:t>也不可能参与作案</a:t>
            </a:r>
            <a:r>
              <a:rPr lang="en-US" altLang="zh-CN" sz="1600" dirty="0">
                <a:solidFill>
                  <a:srgbClr val="000000"/>
                </a:solidFill>
              </a:rPr>
              <a:t>;   cc6=D || (!E)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</a:t>
            </a:r>
            <a:r>
              <a:rPr lang="zh-CN" altLang="en-US" sz="1600" dirty="0">
                <a:solidFill>
                  <a:srgbClr val="000000"/>
                </a:solidFill>
              </a:rPr>
              <a:t>编程找出犯罪嫌疑人</a:t>
            </a:r>
            <a:r>
              <a:rPr lang="en-US" altLang="zh-CN" sz="16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</a:t>
            </a:r>
            <a:r>
              <a:rPr lang="en-US" altLang="zh-CN" sz="1600" dirty="0" err="1">
                <a:solidFill>
                  <a:srgbClr val="0000CC"/>
                </a:solidFill>
              </a:rPr>
              <a:t>int</a:t>
            </a:r>
            <a:r>
              <a:rPr lang="en-US" altLang="zh-CN" sz="1600" dirty="0">
                <a:solidFill>
                  <a:srgbClr val="0000CC"/>
                </a:solidFill>
              </a:rPr>
              <a:t> cc1,cc2,cc3,cc4,cc5,cc6;          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定义</a:t>
            </a:r>
            <a:r>
              <a:rPr lang="en-US" altLang="zh-CN" sz="1600" dirty="0">
                <a:solidFill>
                  <a:srgbClr val="000000"/>
                </a:solidFill>
              </a:rPr>
              <a:t>6</a:t>
            </a:r>
            <a:r>
              <a:rPr lang="zh-CN" altLang="en-US" sz="1600" dirty="0">
                <a:solidFill>
                  <a:srgbClr val="000000"/>
                </a:solidFill>
              </a:rPr>
              <a:t>个变量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分别</a:t>
            </a:r>
            <a:r>
              <a:rPr lang="zh-CN" altLang="en-US" sz="1600" dirty="0">
                <a:solidFill>
                  <a:srgbClr val="0000CC"/>
                </a:solidFill>
              </a:rPr>
              <a:t>表示</a:t>
            </a:r>
            <a:r>
              <a:rPr lang="en-US" altLang="zh-CN" sz="1600" dirty="0">
                <a:solidFill>
                  <a:srgbClr val="0000CC"/>
                </a:solidFill>
              </a:rPr>
              <a:t>6</a:t>
            </a:r>
            <a:r>
              <a:rPr lang="zh-CN" altLang="en-US" sz="1600" dirty="0">
                <a:solidFill>
                  <a:srgbClr val="0000CC"/>
                </a:solidFill>
              </a:rPr>
              <a:t>句话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</a:t>
            </a:r>
            <a:r>
              <a:rPr lang="en-US" altLang="zh-CN" sz="1600" dirty="0" err="1">
                <a:solidFill>
                  <a:srgbClr val="0000CC"/>
                </a:solidFill>
              </a:rPr>
              <a:t>int</a:t>
            </a:r>
            <a:r>
              <a:rPr lang="en-US" altLang="zh-CN" sz="1600" dirty="0">
                <a:solidFill>
                  <a:srgbClr val="0000CC"/>
                </a:solidFill>
              </a:rPr>
              <a:t> A,B,C,D,E,F; </a:t>
            </a:r>
            <a:r>
              <a:rPr lang="en-US" altLang="zh-CN" sz="1600" dirty="0">
                <a:solidFill>
                  <a:srgbClr val="000000"/>
                </a:solidFill>
              </a:rPr>
              <a:t>                            //</a:t>
            </a:r>
            <a:r>
              <a:rPr lang="zh-CN" altLang="en-US" sz="1600" dirty="0">
                <a:solidFill>
                  <a:srgbClr val="000000"/>
                </a:solidFill>
              </a:rPr>
              <a:t>定义</a:t>
            </a:r>
            <a:r>
              <a:rPr lang="en-US" altLang="zh-CN" sz="1600" dirty="0">
                <a:solidFill>
                  <a:srgbClr val="000000"/>
                </a:solidFill>
              </a:rPr>
              <a:t>6</a:t>
            </a:r>
            <a:r>
              <a:rPr lang="zh-CN" altLang="en-US" sz="1600" dirty="0">
                <a:solidFill>
                  <a:srgbClr val="000000"/>
                </a:solidFill>
              </a:rPr>
              <a:t>个变量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分别</a:t>
            </a:r>
            <a:r>
              <a:rPr lang="zh-CN" altLang="en-US" sz="1600" dirty="0">
                <a:solidFill>
                  <a:srgbClr val="0000CC"/>
                </a:solidFill>
              </a:rPr>
              <a:t>表示</a:t>
            </a:r>
            <a:r>
              <a:rPr lang="en-US" altLang="zh-CN" sz="1600" dirty="0">
                <a:solidFill>
                  <a:srgbClr val="0000CC"/>
                </a:solidFill>
              </a:rPr>
              <a:t>6</a:t>
            </a:r>
            <a:r>
              <a:rPr lang="zh-CN" altLang="en-US" sz="1600" dirty="0">
                <a:solidFill>
                  <a:srgbClr val="0000CC"/>
                </a:solidFill>
              </a:rPr>
              <a:t>个人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en-US" altLang="zh-CN" sz="1600" dirty="0" err="1">
                <a:solidFill>
                  <a:srgbClr val="C00000"/>
                </a:solidFill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</a:rPr>
              <a:t>  </a:t>
            </a:r>
            <a:r>
              <a:rPr lang="en-US" altLang="zh-CN" sz="1600" dirty="0">
                <a:solidFill>
                  <a:srgbClr val="0000CC"/>
                </a:solidFill>
              </a:rPr>
              <a:t>cc1,cc2,cc3,cc4,cc5,cc6;     </a:t>
            </a:r>
            <a:r>
              <a:rPr lang="en-US" altLang="zh-CN" sz="1600" dirty="0">
                <a:solidFill>
                  <a:srgbClr val="006600"/>
                </a:solidFill>
              </a:rPr>
              <a:t>//</a:t>
            </a:r>
            <a:r>
              <a:rPr lang="zh-CN" altLang="en-US" sz="1600" dirty="0">
                <a:solidFill>
                  <a:srgbClr val="006600"/>
                </a:solidFill>
              </a:rPr>
              <a:t>原则上讲，应该定义成</a:t>
            </a:r>
            <a:r>
              <a:rPr lang="en-US" altLang="zh-CN" sz="1600" dirty="0" err="1">
                <a:solidFill>
                  <a:srgbClr val="006600"/>
                </a:solidFill>
              </a:rPr>
              <a:t>bool</a:t>
            </a:r>
            <a:r>
              <a:rPr lang="zh-CN" altLang="en-US" sz="1600" dirty="0">
                <a:solidFill>
                  <a:srgbClr val="006600"/>
                </a:solidFill>
              </a:rPr>
              <a:t>类型</a:t>
            </a:r>
          </a:p>
          <a:p>
            <a:endParaRPr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3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任务</a:t>
            </a:r>
            <a:r>
              <a:rPr lang="en-US" altLang="zh-CN" dirty="0"/>
              <a:t>4.2  </a:t>
            </a:r>
            <a:r>
              <a:rPr lang="zh-CN" altLang="en-US" dirty="0"/>
              <a:t>谁是作案人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</a:rPr>
              <a:t>for (A=0;A&lt;=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1;A++) </a:t>
            </a:r>
            <a:r>
              <a:rPr lang="en-US" altLang="zh-CN" sz="1600" dirty="0">
                <a:solidFill>
                  <a:srgbClr val="000000"/>
                </a:solidFill>
              </a:rPr>
              <a:t>	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A</a:t>
            </a:r>
            <a:r>
              <a:rPr lang="zh-CN" altLang="en-US" sz="1600" dirty="0">
                <a:solidFill>
                  <a:srgbClr val="000000"/>
                </a:solidFill>
              </a:rPr>
              <a:t>，是</a:t>
            </a:r>
            <a:r>
              <a:rPr lang="en-US" altLang="zh-CN" sz="1600" dirty="0">
                <a:solidFill>
                  <a:srgbClr val="000000"/>
                </a:solidFill>
              </a:rPr>
              <a:t>A</a:t>
            </a:r>
            <a:r>
              <a:rPr lang="zh-CN" altLang="en-US" sz="1600" dirty="0">
                <a:solidFill>
                  <a:srgbClr val="000000"/>
                </a:solidFill>
              </a:rPr>
              <a:t>或者不是</a:t>
            </a:r>
            <a:r>
              <a:rPr lang="en-US" altLang="zh-CN" sz="1600" dirty="0">
                <a:solidFill>
                  <a:srgbClr val="000000"/>
                </a:solidFill>
              </a:rPr>
              <a:t>A</a:t>
            </a:r>
            <a:r>
              <a:rPr lang="zh-CN" altLang="en-US" sz="1600" dirty="0">
                <a:solidFill>
                  <a:srgbClr val="000000"/>
                </a:solidFill>
              </a:rPr>
              <a:t>，取值为</a:t>
            </a:r>
            <a:r>
              <a:rPr lang="en-US" altLang="zh-CN" sz="1600" dirty="0">
                <a:solidFill>
                  <a:srgbClr val="000000"/>
                </a:solidFill>
              </a:rPr>
              <a:t>0,1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>
                <a:solidFill>
                  <a:srgbClr val="000000"/>
                </a:solidFill>
              </a:rPr>
              <a:t>for (B=0;B&lt;=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1;B++)         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B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</a:rPr>
              <a:t>for (C=0;C&lt;=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1;C++)       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C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  </a:t>
            </a:r>
            <a:r>
              <a:rPr lang="en-US" altLang="zh-CN" sz="1600" dirty="0">
                <a:solidFill>
                  <a:srgbClr val="000000"/>
                </a:solidFill>
              </a:rPr>
              <a:t>for (D=0;D&lt;=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1;D++)    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D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    </a:t>
            </a:r>
            <a:r>
              <a:rPr lang="en-US" altLang="zh-CN" sz="1600" dirty="0">
                <a:solidFill>
                  <a:srgbClr val="000000"/>
                </a:solidFill>
              </a:rPr>
              <a:t>for (E=0;E&lt;=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1;E++)    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E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	  </a:t>
            </a:r>
            <a:r>
              <a:rPr lang="zh-CN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for (F=0;F&lt;=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1;F++)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F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        </a:t>
            </a:r>
            <a:r>
              <a:rPr lang="en-US" altLang="zh-CN" sz="1600" dirty="0">
                <a:solidFill>
                  <a:srgbClr val="000000"/>
                </a:solidFill>
              </a:rPr>
              <a:t>{ 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</a:t>
            </a:r>
            <a:r>
              <a:rPr lang="zh-CN" altLang="en-US" sz="1600" dirty="0">
                <a:solidFill>
                  <a:srgbClr val="000000"/>
                </a:solidFill>
              </a:rPr>
              <a:t>         </a:t>
            </a:r>
            <a:r>
              <a:rPr lang="en-US" altLang="zh-CN" sz="1600" dirty="0">
                <a:solidFill>
                  <a:srgbClr val="0000CC"/>
                </a:solidFill>
              </a:rPr>
              <a:t>cc1=A || B;                   	</a:t>
            </a:r>
            <a:endParaRPr lang="zh-CN" altLang="en-US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CC"/>
                </a:solidFill>
              </a:rPr>
              <a:t>                     </a:t>
            </a:r>
            <a:r>
              <a:rPr lang="en-US" altLang="zh-CN" sz="1600" dirty="0">
                <a:solidFill>
                  <a:srgbClr val="0000CC"/>
                </a:solidFill>
              </a:rPr>
              <a:t>cc2=(A &amp;&amp; (!D))||(D &amp;&amp; (!A)); </a:t>
            </a:r>
            <a:endParaRPr lang="zh-CN" altLang="en-US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CC"/>
                </a:solidFill>
              </a:rPr>
              <a:t>                     </a:t>
            </a:r>
            <a:r>
              <a:rPr lang="en-US" altLang="zh-CN" sz="1600" dirty="0">
                <a:solidFill>
                  <a:srgbClr val="0000CC"/>
                </a:solidFill>
              </a:rPr>
              <a:t>cc3=(A &amp;&amp; E )| (A &amp;&amp; F)||(E &amp;&amp; F);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                   cc4=(B &amp;&amp; C)||(!B &amp;&amp; !C);      </a:t>
            </a:r>
            <a:endParaRPr lang="zh-CN" altLang="en-US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CC"/>
                </a:solidFill>
              </a:rPr>
              <a:t>                     </a:t>
            </a:r>
            <a:r>
              <a:rPr lang="en-US" altLang="zh-CN" sz="1600" dirty="0">
                <a:solidFill>
                  <a:srgbClr val="0000CC"/>
                </a:solidFill>
              </a:rPr>
              <a:t>cc5=(C &amp;&amp; !D)||(D &amp;&amp; !C);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                   cc6=D||(!E); </a:t>
            </a: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任务</a:t>
            </a:r>
            <a:r>
              <a:rPr lang="en-US" altLang="zh-CN" dirty="0"/>
              <a:t>4.2  </a:t>
            </a:r>
            <a:r>
              <a:rPr lang="zh-CN" altLang="en-US" dirty="0"/>
              <a:t>谁是作案人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测试</a:t>
            </a:r>
            <a:r>
              <a:rPr lang="en-US" altLang="zh-CN" sz="1600" dirty="0">
                <a:solidFill>
                  <a:srgbClr val="000000"/>
                </a:solidFill>
              </a:rPr>
              <a:t>6</a:t>
            </a:r>
            <a:r>
              <a:rPr lang="zh-CN" altLang="en-US" sz="1600" dirty="0">
                <a:solidFill>
                  <a:srgbClr val="000000"/>
                </a:solidFill>
              </a:rPr>
              <a:t>句话都为真时</a:t>
            </a:r>
            <a:r>
              <a:rPr lang="en-US" altLang="zh-CN" sz="1600" dirty="0">
                <a:solidFill>
                  <a:srgbClr val="000000"/>
                </a:solidFill>
              </a:rPr>
              <a:t>, </a:t>
            </a:r>
            <a:r>
              <a:rPr lang="zh-CN" altLang="en-US" sz="1600" dirty="0">
                <a:solidFill>
                  <a:srgbClr val="000000"/>
                </a:solidFill>
              </a:rPr>
              <a:t>才输出谁是罪犯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	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if ( cc1+cc2+cc3+cc4+cc5+cc6 </a:t>
            </a:r>
            <a:r>
              <a:rPr lang="en-US" altLang="zh-CN" sz="1600" dirty="0" smtClean="0">
                <a:solidFill>
                  <a:srgbClr val="FF0000"/>
                </a:solidFill>
              </a:rPr>
              <a:t>= = </a:t>
            </a:r>
            <a:r>
              <a:rPr lang="en-US" altLang="zh-CN" sz="1600" dirty="0">
                <a:solidFill>
                  <a:srgbClr val="FF0000"/>
                </a:solidFill>
              </a:rPr>
              <a:t>6 )  </a:t>
            </a:r>
            <a:r>
              <a:rPr lang="en-US" altLang="zh-CN" sz="1600" dirty="0">
                <a:solidFill>
                  <a:srgbClr val="0000CC"/>
                </a:solidFill>
              </a:rPr>
              <a:t>//6</a:t>
            </a:r>
            <a:r>
              <a:rPr lang="zh-CN" altLang="en-US" sz="1600" dirty="0">
                <a:solidFill>
                  <a:srgbClr val="0000CC"/>
                </a:solidFill>
              </a:rPr>
              <a:t>句供词都是真的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{ //</a:t>
            </a:r>
            <a:r>
              <a:rPr lang="zh-CN" altLang="en-US" sz="1600" dirty="0">
                <a:solidFill>
                  <a:srgbClr val="000000"/>
                </a:solidFill>
              </a:rPr>
              <a:t>输出判断结果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	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(A=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(“A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(“A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	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if (B=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(“B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(“B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if (C=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(“C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(“C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if (D=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(“D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(“D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if (E=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(“E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(“E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if (F=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(“F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(“F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</a:t>
            </a:r>
            <a:r>
              <a:rPr lang="en-US" altLang="zh-CN" sz="1600" dirty="0" err="1">
                <a:solidFill>
                  <a:srgbClr val="0000CC"/>
                </a:solidFill>
              </a:rPr>
              <a:t>goto</a:t>
            </a:r>
            <a:r>
              <a:rPr lang="en-US" altLang="zh-CN" sz="1600" dirty="0">
                <a:solidFill>
                  <a:srgbClr val="0000CC"/>
                </a:solidFill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</a:rPr>
              <a:t>EXIT</a:t>
            </a:r>
            <a:r>
              <a:rPr lang="en-US" altLang="zh-CN" sz="1600" dirty="0">
                <a:solidFill>
                  <a:srgbClr val="0000CC"/>
                </a:solidFill>
              </a:rPr>
              <a:t>;</a:t>
            </a:r>
            <a:r>
              <a:rPr lang="zh-CN" altLang="en-US" sz="1600" dirty="0">
                <a:solidFill>
                  <a:srgbClr val="0000CC"/>
                </a:solidFill>
              </a:rPr>
              <a:t> 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       } </a:t>
            </a:r>
            <a:r>
              <a:rPr lang="en-US" altLang="zh-CN" sz="1600" dirty="0">
                <a:solidFill>
                  <a:srgbClr val="000000"/>
                </a:solidFill>
              </a:rPr>
              <a:t>//if                //</a:t>
            </a:r>
            <a:r>
              <a:rPr lang="zh-CN" altLang="en-US" sz="1600" dirty="0">
                <a:solidFill>
                  <a:srgbClr val="000000"/>
                </a:solidFill>
              </a:rPr>
              <a:t>输出结束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 </a:t>
            </a:r>
            <a:r>
              <a:rPr lang="en-US" altLang="zh-CN" sz="1600" dirty="0">
                <a:solidFill>
                  <a:srgbClr val="000000"/>
                </a:solidFill>
              </a:rPr>
              <a:t>}    //for               //</a:t>
            </a:r>
            <a:r>
              <a:rPr lang="zh-CN" altLang="en-US" sz="1600" dirty="0">
                <a:solidFill>
                  <a:srgbClr val="000000"/>
                </a:solidFill>
              </a:rPr>
              <a:t>循环结束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</a:t>
            </a:r>
            <a:r>
              <a:rPr lang="en-US" altLang="zh-CN" sz="1600" dirty="0">
                <a:solidFill>
                  <a:srgbClr val="C00000"/>
                </a:solidFill>
              </a:rPr>
              <a:t>EXIT</a:t>
            </a:r>
            <a:r>
              <a:rPr lang="en-US" altLang="zh-CN" sz="1600" dirty="0">
                <a:solidFill>
                  <a:srgbClr val="000000"/>
                </a:solidFill>
              </a:rPr>
              <a:t>:    //</a:t>
            </a:r>
            <a:r>
              <a:rPr lang="en-US" altLang="zh-CN" sz="1600" dirty="0">
                <a:solidFill>
                  <a:srgbClr val="0000CC"/>
                </a:solidFill>
              </a:rPr>
              <a:t>EXIT</a:t>
            </a:r>
            <a:r>
              <a:rPr lang="zh-CN" altLang="en-US" sz="1600" dirty="0">
                <a:solidFill>
                  <a:srgbClr val="0000CC"/>
                </a:solidFill>
              </a:rPr>
              <a:t>之后至少有一条语句，是条空语句也可，这里有条</a:t>
            </a:r>
            <a:r>
              <a:rPr lang="en-US" altLang="zh-CN" sz="1600" dirty="0">
                <a:solidFill>
                  <a:srgbClr val="0000CC"/>
                </a:solidFill>
              </a:rPr>
              <a:t>return 0</a:t>
            </a:r>
            <a:r>
              <a:rPr lang="zh-CN" altLang="en-US" sz="1600" dirty="0">
                <a:solidFill>
                  <a:srgbClr val="0000CC"/>
                </a:solidFill>
              </a:rPr>
              <a:t>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                 //</a:t>
            </a:r>
            <a:r>
              <a:rPr lang="en-US" altLang="zh-CN" sz="1600" dirty="0" err="1">
                <a:solidFill>
                  <a:srgbClr val="0000CC"/>
                </a:solidFill>
              </a:rPr>
              <a:t>goto</a:t>
            </a:r>
            <a:r>
              <a:rPr lang="en-US" altLang="zh-CN" sz="1600" dirty="0">
                <a:solidFill>
                  <a:srgbClr val="0000CC"/>
                </a:solidFill>
              </a:rPr>
              <a:t> EXIT;</a:t>
            </a:r>
            <a:r>
              <a:rPr lang="zh-CN" altLang="en-US" sz="1600" dirty="0">
                <a:solidFill>
                  <a:srgbClr val="0000CC"/>
                </a:solidFill>
              </a:rPr>
              <a:t>与</a:t>
            </a:r>
            <a:r>
              <a:rPr lang="en-US" altLang="zh-CN" sz="1600" dirty="0">
                <a:solidFill>
                  <a:srgbClr val="0000CC"/>
                </a:solidFill>
              </a:rPr>
              <a:t>EXIT</a:t>
            </a:r>
            <a:r>
              <a:rPr lang="zh-CN" altLang="en-US" sz="1600" dirty="0">
                <a:solidFill>
                  <a:srgbClr val="0000CC"/>
                </a:solidFill>
              </a:rPr>
              <a:t>之间不能声明定义变量；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return 0</a:t>
            </a:r>
            <a:r>
              <a:rPr lang="zh-CN" altLang="en-US" sz="1600" dirty="0">
                <a:solidFill>
                  <a:srgbClr val="000000"/>
                </a:solidFill>
              </a:rPr>
              <a:t>；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}</a:t>
            </a:r>
            <a:endParaRPr lang="zh-CN" altLang="en-US" sz="1600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31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利用循环结构</a:t>
            </a:r>
            <a:r>
              <a:rPr lang="en-US" altLang="zh-CN" dirty="0"/>
              <a:t>+</a:t>
            </a:r>
            <a:r>
              <a:rPr lang="zh-CN" altLang="en-US" dirty="0"/>
              <a:t>枚举</a:t>
            </a:r>
            <a:r>
              <a:rPr lang="en-US" altLang="zh-CN" dirty="0"/>
              <a:t>(</a:t>
            </a:r>
            <a:r>
              <a:rPr lang="zh-CN" altLang="en-US" dirty="0"/>
              <a:t>穷举</a:t>
            </a:r>
            <a:r>
              <a:rPr lang="en-US" altLang="zh-CN" dirty="0"/>
              <a:t>)</a:t>
            </a:r>
            <a:r>
              <a:rPr lang="zh-CN" altLang="en-US" dirty="0"/>
              <a:t>解</a:t>
            </a:r>
            <a:r>
              <a:rPr lang="zh-CN" altLang="en-US" dirty="0">
                <a:solidFill>
                  <a:srgbClr val="0000CC"/>
                </a:solidFill>
              </a:rPr>
              <a:t>整数解</a:t>
            </a:r>
            <a:r>
              <a:rPr lang="zh-CN" altLang="en-US" dirty="0"/>
              <a:t>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</a:t>
            </a:r>
            <a:r>
              <a:rPr lang="zh-CN" altLang="en-US" dirty="0"/>
              <a:t>位密码锁的密码由下述方程确定，如何打开该密码锁？</a:t>
            </a:r>
            <a:endParaRPr lang="en-US" altLang="zh-CN" dirty="0"/>
          </a:p>
          <a:p>
            <a:pPr lvl="1">
              <a:buNone/>
            </a:pPr>
            <a:r>
              <a:rPr lang="en-US" altLang="zh-CN" sz="2400" dirty="0"/>
              <a:t>2x+3y+z==28</a:t>
            </a:r>
          </a:p>
          <a:p>
            <a:pPr lvl="1">
              <a:buNone/>
            </a:pPr>
            <a:r>
              <a:rPr lang="en-US" altLang="zh-CN" sz="2400" dirty="0"/>
              <a:t>x-y+2z==12</a:t>
            </a:r>
          </a:p>
          <a:p>
            <a:pPr lvl="1">
              <a:buNone/>
            </a:pPr>
            <a:r>
              <a:rPr lang="en-US" altLang="zh-CN" sz="2400" dirty="0"/>
              <a:t>x+2y-z==6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006735" y="2377439"/>
            <a:ext cx="2926080" cy="1180407"/>
          </a:xfrm>
          <a:prstGeom prst="wedgeRoundRectCallout">
            <a:avLst>
              <a:gd name="adj1" fmla="val -21117"/>
              <a:gd name="adj2" fmla="val 5168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Fact: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变量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x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,y,z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都是整数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可以利用循环枚举</a:t>
            </a:r>
          </a:p>
        </p:txBody>
      </p:sp>
    </p:spTree>
    <p:extLst>
      <p:ext uri="{BB962C8B-B14F-4D97-AF65-F5344CB8AC3E}">
        <p14:creationId xmlns:p14="http://schemas.microsoft.com/office/powerpoint/2010/main" val="277579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关系运算符的优先级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20982"/>
            <a:ext cx="5915025" cy="217110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  <a:latin typeface="+mn-ea"/>
              </a:rPr>
              <a:t>关系运算符</a:t>
            </a:r>
            <a:r>
              <a:rPr lang="zh-CN" altLang="en-US" sz="1800" dirty="0">
                <a:solidFill>
                  <a:srgbClr val="080808"/>
                </a:solidFill>
                <a:latin typeface="+mn-ea"/>
              </a:rPr>
              <a:t>的优先级</a:t>
            </a:r>
            <a:r>
              <a:rPr lang="zh-CN" altLang="en-US" sz="1800" b="1" dirty="0">
                <a:solidFill>
                  <a:srgbClr val="C00000"/>
                </a:solidFill>
                <a:latin typeface="+mn-ea"/>
              </a:rPr>
              <a:t>低于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算术运算符（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+-*/%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）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  <a:latin typeface="+mn-ea"/>
              </a:rPr>
              <a:t>关系运算符</a:t>
            </a:r>
            <a:r>
              <a:rPr lang="zh-CN" altLang="en-US" sz="1800" dirty="0">
                <a:solidFill>
                  <a:srgbClr val="080808"/>
                </a:solidFill>
                <a:latin typeface="+mn-ea"/>
              </a:rPr>
              <a:t>的优先级</a:t>
            </a:r>
            <a:r>
              <a:rPr lang="zh-CN" altLang="en-US" sz="1800" b="1" dirty="0">
                <a:solidFill>
                  <a:srgbClr val="C00000"/>
                </a:solidFill>
                <a:latin typeface="+mn-ea"/>
              </a:rPr>
              <a:t>高于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赋值运算符（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=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）</a:t>
            </a:r>
            <a:endParaRPr lang="en-US" altLang="zh-CN" sz="1800" dirty="0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80808"/>
                </a:solidFill>
              </a:rPr>
              <a:t>例：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285750" lvl="1" indent="0">
              <a:buNone/>
            </a:pPr>
            <a:r>
              <a:rPr lang="zh-CN" altLang="en-US" sz="1600" dirty="0"/>
              <a:t>  假设 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a=3,b=4,c=5,d=6;</a:t>
            </a:r>
            <a:r>
              <a:rPr lang="zh-CN" altLang="en-US" sz="1600" dirty="0"/>
              <a:t>，问：</a:t>
            </a:r>
            <a:endParaRPr lang="en-US" altLang="zh-CN" sz="1600" dirty="0"/>
          </a:p>
          <a:p>
            <a:pPr marL="285750" lvl="1" indent="0">
              <a:buNone/>
            </a:pPr>
            <a:r>
              <a:rPr lang="en-US" altLang="zh-CN" sz="1600" dirty="0"/>
              <a:t>  </a:t>
            </a:r>
            <a:r>
              <a:rPr lang="zh-CN" altLang="en-US" sz="1600" dirty="0" smtClean="0"/>
              <a:t>条件</a:t>
            </a:r>
            <a:r>
              <a:rPr lang="en-US" altLang="zh-CN" sz="1600" dirty="0" smtClean="0"/>
              <a:t> </a:t>
            </a:r>
            <a:r>
              <a:rPr lang="en-US" altLang="zh-CN" sz="1600" dirty="0" err="1"/>
              <a:t>a+b</a:t>
            </a:r>
            <a:r>
              <a:rPr lang="en-US" altLang="zh-CN" sz="1600" dirty="0"/>
              <a:t>&gt;</a:t>
            </a:r>
            <a:r>
              <a:rPr lang="en-US" altLang="zh-CN" sz="1600" dirty="0" err="1"/>
              <a:t>c+d</a:t>
            </a:r>
            <a:r>
              <a:rPr lang="en-US" altLang="zh-CN" sz="1600" dirty="0"/>
              <a:t> </a:t>
            </a:r>
            <a:r>
              <a:rPr lang="zh-CN" altLang="en-US" sz="1600" dirty="0" smtClean="0"/>
              <a:t>：值</a:t>
            </a:r>
            <a:r>
              <a:rPr lang="zh-CN" altLang="en-US" sz="1600" dirty="0"/>
              <a:t>为什么？</a:t>
            </a:r>
            <a:endParaRPr lang="en-US" altLang="zh-CN" sz="1600" dirty="0"/>
          </a:p>
          <a:p>
            <a:pPr marL="285750" lvl="1" indent="0">
              <a:buNone/>
            </a:pPr>
            <a:r>
              <a:rPr lang="en-US" altLang="zh-CN" sz="1600" dirty="0"/>
              <a:t>  </a:t>
            </a:r>
            <a:r>
              <a:rPr lang="zh-CN" altLang="en-US" sz="1600" dirty="0" smtClean="0"/>
              <a:t>条件</a:t>
            </a:r>
            <a:r>
              <a:rPr lang="en-US" altLang="zh-CN" sz="1600" dirty="0" smtClean="0"/>
              <a:t>a*10 </a:t>
            </a:r>
            <a:r>
              <a:rPr lang="en-US" altLang="zh-CN" sz="1600" dirty="0"/>
              <a:t>= = c*d</a:t>
            </a:r>
            <a:r>
              <a:rPr lang="zh-CN" altLang="en-US" sz="1600" dirty="0" smtClean="0"/>
              <a:t>：值为什么？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048EA-FACB-47B7-BDE7-EF045F2B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1" y="3268436"/>
            <a:ext cx="7244637" cy="2438646"/>
          </a:xfrm>
          <a:prstGeom prst="rect">
            <a:avLst/>
          </a:prstGeom>
        </p:spPr>
      </p:pic>
      <p:sp>
        <p:nvSpPr>
          <p:cNvPr id="5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616569" y="2538325"/>
            <a:ext cx="1936334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3+4&gt;5+1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7&gt;11</a:t>
            </a:r>
            <a:r>
              <a:rPr lang="zh-CN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假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,0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616570" y="2859363"/>
            <a:ext cx="2252216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3*10==5*6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30==30</a:t>
            </a:r>
            <a:r>
              <a:rPr lang="zh-CN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真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5119803" y="1517201"/>
            <a:ext cx="3374966" cy="839930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zh-CN" altLang="en-US" sz="1600" b="1" u="sng" dirty="0">
                <a:solidFill>
                  <a:srgbClr val="C00000"/>
                </a:solidFill>
                <a:latin typeface="+mn-lt"/>
                <a:ea typeface="+mn-ea"/>
              </a:rPr>
              <a:t>强烈推荐利用</a:t>
            </a:r>
            <a:r>
              <a:rPr lang="en-US" altLang="zh-CN" sz="1600" b="1" u="sng" dirty="0" smtClean="0">
                <a:solidFill>
                  <a:srgbClr val="C00000"/>
                </a:solidFill>
                <a:latin typeface="+mn-lt"/>
                <a:ea typeface="+mn-ea"/>
              </a:rPr>
              <a:t>()</a:t>
            </a:r>
            <a:r>
              <a:rPr lang="zh-CN" altLang="en-US" sz="1600" b="1" u="sng" dirty="0" smtClean="0">
                <a:solidFill>
                  <a:srgbClr val="C00000"/>
                </a:solidFill>
                <a:latin typeface="+mn-lt"/>
                <a:ea typeface="+mn-ea"/>
              </a:rPr>
              <a:t>清晰</a:t>
            </a:r>
            <a:r>
              <a:rPr lang="zh-CN" altLang="en-US" sz="1600" b="1" u="sng" dirty="0">
                <a:solidFill>
                  <a:srgbClr val="C00000"/>
                </a:solidFill>
                <a:latin typeface="+mn-lt"/>
                <a:ea typeface="+mn-ea"/>
              </a:rPr>
              <a:t>表达</a:t>
            </a:r>
            <a:endParaRPr lang="en-US" altLang="zh-CN" sz="1600" b="1" u="sng" dirty="0">
              <a:solidFill>
                <a:srgbClr val="C00000"/>
              </a:solidFill>
              <a:latin typeface="+mn-lt"/>
              <a:ea typeface="+mn-ea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000000"/>
                </a:solidFill>
                <a:latin typeface="+mn-lt"/>
              </a:rPr>
              <a:t>a+b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</a:rPr>
              <a:t>&gt;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+mn-lt"/>
              </a:rPr>
              <a:t>c+d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altLang="zh-CN" sz="1600" b="1" u="sng" dirty="0" smtClean="0">
                <a:solidFill>
                  <a:srgbClr val="C00000"/>
                </a:solidFill>
                <a:latin typeface="+mn-lt"/>
                <a:ea typeface="+mn-ea"/>
              </a:rPr>
              <a:t>(</a:t>
            </a:r>
            <a:r>
              <a:rPr lang="en-US" altLang="zh-CN" sz="1600" b="1" u="sng" dirty="0" err="1" smtClean="0">
                <a:solidFill>
                  <a:srgbClr val="0303DF"/>
                </a:solidFill>
                <a:latin typeface="+mn-lt"/>
                <a:ea typeface="+mn-ea"/>
              </a:rPr>
              <a:t>a+b</a:t>
            </a:r>
            <a:r>
              <a:rPr lang="en-US" altLang="zh-CN" sz="1600" b="1" u="sng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en-US" altLang="zh-CN" sz="1600" b="1" u="sng" dirty="0">
                <a:solidFill>
                  <a:srgbClr val="0303DF"/>
                </a:solidFill>
                <a:latin typeface="+mn-lt"/>
                <a:ea typeface="+mn-ea"/>
              </a:rPr>
              <a:t>&gt; </a:t>
            </a:r>
            <a:r>
              <a:rPr lang="en-US" altLang="zh-CN" sz="1600" b="1" u="sng" dirty="0">
                <a:solidFill>
                  <a:srgbClr val="C00000"/>
                </a:solidFill>
                <a:latin typeface="+mn-lt"/>
                <a:ea typeface="+mn-ea"/>
              </a:rPr>
              <a:t>(</a:t>
            </a:r>
            <a:r>
              <a:rPr lang="en-US" altLang="zh-CN" sz="1600" b="1" u="sng" dirty="0" err="1">
                <a:solidFill>
                  <a:srgbClr val="0303DF"/>
                </a:solidFill>
                <a:latin typeface="+mn-lt"/>
                <a:ea typeface="+mn-ea"/>
              </a:rPr>
              <a:t>c+d</a:t>
            </a:r>
            <a:r>
              <a:rPr lang="en-US" altLang="zh-CN" sz="1600" b="1" u="sng" dirty="0" smtClean="0">
                <a:solidFill>
                  <a:srgbClr val="C00000"/>
                </a:solidFill>
                <a:latin typeface="+mn-lt"/>
                <a:ea typeface="+mn-ea"/>
              </a:rPr>
              <a:t>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0000"/>
                </a:solidFill>
                <a:latin typeface="+mn-lt"/>
              </a:rPr>
              <a:t>a*10 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</a:rPr>
              <a:t>== c*d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altLang="zh-CN" sz="1600" b="1" dirty="0" smtClean="0">
                <a:solidFill>
                  <a:srgbClr val="C00000"/>
                </a:solidFill>
                <a:latin typeface="+mn-lt"/>
              </a:rPr>
              <a:t>(</a:t>
            </a:r>
            <a:r>
              <a:rPr lang="en-US" altLang="zh-CN" sz="1600" b="1" dirty="0">
                <a:solidFill>
                  <a:srgbClr val="0000CC"/>
                </a:solidFill>
                <a:latin typeface="+mn-lt"/>
              </a:rPr>
              <a:t>a*10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</a:rPr>
              <a:t>)</a:t>
            </a:r>
            <a:r>
              <a:rPr lang="en-US" altLang="zh-CN" sz="1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</a:rPr>
              <a:t>== 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</a:rPr>
              <a:t>(</a:t>
            </a:r>
            <a:r>
              <a:rPr lang="en-US" altLang="zh-CN" sz="1600" b="1" dirty="0">
                <a:solidFill>
                  <a:srgbClr val="0000CC"/>
                </a:solidFill>
                <a:latin typeface="+mn-lt"/>
              </a:rPr>
              <a:t>c*d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96156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利用</a:t>
            </a:r>
            <a:r>
              <a:rPr lang="zh-CN" altLang="en-US" dirty="0"/>
              <a:t>循环结构</a:t>
            </a:r>
            <a:r>
              <a:rPr lang="en-US" altLang="zh-CN" dirty="0"/>
              <a:t>+</a:t>
            </a:r>
            <a:r>
              <a:rPr lang="zh-CN" altLang="en-US" dirty="0"/>
              <a:t>枚举</a:t>
            </a:r>
            <a:r>
              <a:rPr lang="en-US" altLang="zh-CN" dirty="0"/>
              <a:t>(</a:t>
            </a:r>
            <a:r>
              <a:rPr lang="zh-CN" altLang="en-US" dirty="0"/>
              <a:t>穷举</a:t>
            </a:r>
            <a:r>
              <a:rPr lang="en-US" altLang="zh-CN" dirty="0"/>
              <a:t>)</a:t>
            </a:r>
            <a:r>
              <a:rPr lang="zh-CN" altLang="en-US" dirty="0"/>
              <a:t>解整数解方程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</a:rPr>
              <a:t>[])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short </a:t>
            </a:r>
            <a:r>
              <a:rPr lang="en-US" altLang="zh-CN" sz="1600" dirty="0" err="1">
                <a:solidFill>
                  <a:srgbClr val="000000"/>
                </a:solidFill>
              </a:rPr>
              <a:t>x,y,z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</a:rPr>
              <a:t>for (x=0;x&lt;=9;x++)      //</a:t>
            </a:r>
            <a:r>
              <a:rPr lang="zh-CN" altLang="en-US" sz="1600" dirty="0">
                <a:solidFill>
                  <a:srgbClr val="7030A0"/>
                </a:solidFill>
              </a:rPr>
              <a:t>密码由数字</a:t>
            </a:r>
            <a:r>
              <a:rPr lang="en-US" altLang="zh-CN" sz="1600" dirty="0">
                <a:solidFill>
                  <a:srgbClr val="7030A0"/>
                </a:solidFill>
              </a:rPr>
              <a:t>0~9</a:t>
            </a:r>
            <a:r>
              <a:rPr lang="zh-CN" altLang="en-US" sz="1600" dirty="0">
                <a:solidFill>
                  <a:srgbClr val="7030A0"/>
                </a:solidFill>
              </a:rPr>
              <a:t>组成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7030A0"/>
                </a:solidFill>
              </a:rPr>
              <a:t>       for (y=0;y&lt;=9;y++)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7030A0"/>
                </a:solidFill>
              </a:rPr>
              <a:t>    	   for (z=0;z&lt;=9;z++)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	       </a:t>
            </a:r>
            <a:r>
              <a:rPr lang="en-US" altLang="zh-CN" sz="1600" dirty="0">
                <a:solidFill>
                  <a:srgbClr val="0000CC"/>
                </a:solidFill>
              </a:rPr>
              <a:t>if (x-y+2*z==12)&amp;&amp;(x+2*y-z==6)&amp;&amp; ((2*x+3*</a:t>
            </a:r>
            <a:r>
              <a:rPr lang="en-US" altLang="zh-CN" sz="1600" dirty="0" err="1">
                <a:solidFill>
                  <a:srgbClr val="0000CC"/>
                </a:solidFill>
              </a:rPr>
              <a:t>y+z</a:t>
            </a:r>
            <a:r>
              <a:rPr lang="en-US" altLang="zh-CN" sz="1600" dirty="0">
                <a:solidFill>
                  <a:srgbClr val="0000CC"/>
                </a:solidFill>
              </a:rPr>
              <a:t>==28))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	      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		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("Solution: x=%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, y=%</a:t>
            </a:r>
            <a:r>
              <a:rPr lang="en-US" altLang="zh-CN" sz="1600" dirty="0" err="1">
                <a:solidFill>
                  <a:srgbClr val="000000"/>
                </a:solidFill>
              </a:rPr>
              <a:t>hd,z</a:t>
            </a:r>
            <a:r>
              <a:rPr lang="en-US" altLang="zh-CN" sz="1600" dirty="0">
                <a:solidFill>
                  <a:srgbClr val="000000"/>
                </a:solidFill>
              </a:rPr>
              <a:t>=%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\n",</a:t>
            </a:r>
            <a:r>
              <a:rPr lang="en-US" altLang="zh-CN" sz="1600" dirty="0" err="1">
                <a:solidFill>
                  <a:srgbClr val="000000"/>
                </a:solidFill>
              </a:rPr>
              <a:t>x,y,z</a:t>
            </a:r>
            <a:r>
              <a:rPr lang="en-US" altLang="zh-CN" sz="1600" dirty="0">
                <a:solidFill>
                  <a:srgbClr val="000000"/>
                </a:solidFill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由于有唯一解，找到解后可退出循环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		   </a:t>
            </a:r>
            <a:r>
              <a:rPr lang="en-US" altLang="zh-CN" sz="1600" dirty="0" err="1">
                <a:solidFill>
                  <a:srgbClr val="000000"/>
                </a:solidFill>
              </a:rPr>
              <a:t>goto</a:t>
            </a:r>
            <a:r>
              <a:rPr lang="en-US" altLang="zh-CN" sz="1600" dirty="0">
                <a:solidFill>
                  <a:srgbClr val="000000"/>
                </a:solidFill>
              </a:rPr>
              <a:t> EXIT;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</a:rPr>
              <a:t>printtf</a:t>
            </a:r>
            <a:r>
              <a:rPr lang="en-US" altLang="zh-CN" sz="1600" dirty="0">
                <a:solidFill>
                  <a:srgbClr val="000000"/>
                </a:solidFill>
              </a:rPr>
              <a:t>(“No solution</a:t>
            </a:r>
            <a:r>
              <a:rPr lang="zh-CN" altLang="en-US" sz="1600" dirty="0">
                <a:solidFill>
                  <a:srgbClr val="000000"/>
                </a:solidFill>
              </a:rPr>
              <a:t>！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return 0;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EXIT: </a:t>
            </a:r>
            <a:r>
              <a:rPr lang="en-US" altLang="zh-CN" sz="1600" dirty="0" smtClean="0">
                <a:solidFill>
                  <a:srgbClr val="000000"/>
                </a:solidFill>
              </a:rPr>
              <a:t>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return 0</a:t>
            </a:r>
            <a:r>
              <a:rPr lang="zh-CN" altLang="en-US" sz="1600" dirty="0">
                <a:solidFill>
                  <a:srgbClr val="000000"/>
                </a:solidFill>
              </a:rPr>
              <a:t>；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2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b="1" dirty="0" smtClean="0"/>
              <a:t>百</a:t>
            </a:r>
            <a:r>
              <a:rPr lang="zh-CN" altLang="en-US" b="1" dirty="0"/>
              <a:t>元百鸡问题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100</a:t>
            </a:r>
            <a:r>
              <a:rPr lang="zh-CN" altLang="en-US" dirty="0"/>
              <a:t>元买</a:t>
            </a:r>
            <a:r>
              <a:rPr lang="en-US" altLang="zh-CN" dirty="0"/>
              <a:t>100</a:t>
            </a:r>
            <a:r>
              <a:rPr lang="zh-CN" altLang="en-US" dirty="0"/>
              <a:t>只鸡，公鸡</a:t>
            </a:r>
            <a:r>
              <a:rPr lang="en-US" altLang="zh-CN" dirty="0"/>
              <a:t>5</a:t>
            </a:r>
            <a:r>
              <a:rPr lang="zh-CN" altLang="en-US" dirty="0"/>
              <a:t>元一只，母鸡三元一只，小鸡一元</a:t>
            </a:r>
            <a:r>
              <a:rPr lang="en-US" altLang="zh-CN" dirty="0"/>
              <a:t>3</a:t>
            </a:r>
            <a:r>
              <a:rPr lang="zh-CN" altLang="en-US" dirty="0"/>
              <a:t>只，问：应各种鸡各买几只？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4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百元百鸡问题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600" dirty="0"/>
              <a:t>100</a:t>
            </a:r>
            <a:r>
              <a:rPr lang="zh-CN" altLang="en-US" sz="1600" dirty="0"/>
              <a:t>元买</a:t>
            </a:r>
            <a:r>
              <a:rPr lang="en-US" altLang="zh-CN" sz="1600" dirty="0"/>
              <a:t>100</a:t>
            </a:r>
            <a:r>
              <a:rPr lang="zh-CN" altLang="en-US" sz="1600" dirty="0"/>
              <a:t>只鸡，公鸡</a:t>
            </a:r>
            <a:r>
              <a:rPr lang="en-US" altLang="zh-CN" sz="1600" dirty="0"/>
              <a:t>5</a:t>
            </a:r>
            <a:r>
              <a:rPr lang="zh-CN" altLang="en-US" sz="1600" dirty="0"/>
              <a:t>元一只，母鸡三元一只，小鸡一元</a:t>
            </a:r>
            <a:r>
              <a:rPr lang="en-US" altLang="zh-CN" sz="1600" dirty="0"/>
              <a:t>3</a:t>
            </a:r>
            <a:r>
              <a:rPr lang="zh-CN" altLang="en-US" sz="1600" dirty="0"/>
              <a:t>只，问：各种鸡可各买多少只？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设可买公鸡</a:t>
            </a:r>
            <a:r>
              <a:rPr lang="en-US" altLang="zh-CN" sz="1600" dirty="0">
                <a:solidFill>
                  <a:srgbClr val="000000"/>
                </a:solidFill>
              </a:rPr>
              <a:t>x</a:t>
            </a:r>
            <a:r>
              <a:rPr lang="zh-CN" altLang="en-US" sz="1600" dirty="0">
                <a:solidFill>
                  <a:srgbClr val="000000"/>
                </a:solidFill>
              </a:rPr>
              <a:t>只，母鸡</a:t>
            </a:r>
            <a:r>
              <a:rPr lang="en-US" altLang="zh-CN" sz="1600" dirty="0">
                <a:solidFill>
                  <a:srgbClr val="000000"/>
                </a:solidFill>
              </a:rPr>
              <a:t>y</a:t>
            </a:r>
            <a:r>
              <a:rPr lang="zh-CN" altLang="en-US" sz="1600" dirty="0">
                <a:solidFill>
                  <a:srgbClr val="000000"/>
                </a:solidFill>
              </a:rPr>
              <a:t>只，小鸡</a:t>
            </a:r>
            <a:r>
              <a:rPr lang="en-US" altLang="zh-CN" sz="1600" dirty="0">
                <a:solidFill>
                  <a:srgbClr val="000000"/>
                </a:solidFill>
              </a:rPr>
              <a:t>z</a:t>
            </a:r>
            <a:r>
              <a:rPr lang="zh-CN" altLang="en-US" sz="1600" dirty="0">
                <a:solidFill>
                  <a:srgbClr val="000000"/>
                </a:solidFill>
              </a:rPr>
              <a:t>只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根据题意，有</a:t>
            </a:r>
            <a:r>
              <a:rPr lang="en-US" altLang="zh-CN" sz="1600" dirty="0" err="1">
                <a:solidFill>
                  <a:srgbClr val="000000"/>
                </a:solidFill>
              </a:rPr>
              <a:t>x+y+z</a:t>
            </a:r>
            <a:r>
              <a:rPr lang="en-US" altLang="zh-CN" sz="1600" dirty="0">
                <a:solidFill>
                  <a:srgbClr val="000000"/>
                </a:solidFill>
              </a:rPr>
              <a:t>=100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5x+3y+z/3=100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伪代码：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for </a:t>
            </a:r>
            <a:r>
              <a:rPr lang="en-US" altLang="zh-CN" sz="1600" dirty="0">
                <a:solidFill>
                  <a:srgbClr val="000000"/>
                </a:solidFill>
              </a:rPr>
              <a:t>(x=0;x&lt;=100;x++)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for </a:t>
            </a:r>
            <a:r>
              <a:rPr lang="en-US" altLang="zh-CN" sz="1600" dirty="0">
                <a:solidFill>
                  <a:srgbClr val="000000"/>
                </a:solidFill>
              </a:rPr>
              <a:t>(y=0;y&lt;=100;y++)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for </a:t>
            </a:r>
            <a:r>
              <a:rPr lang="en-US" altLang="zh-CN" sz="1600" dirty="0">
                <a:solidFill>
                  <a:srgbClr val="000000"/>
                </a:solidFill>
              </a:rPr>
              <a:t>(z=0;z&lt;=100;z++)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/>
              <a:t>              </a:t>
            </a:r>
            <a:r>
              <a:rPr lang="en-US" altLang="zh-CN" sz="1600" dirty="0" smtClean="0"/>
              <a:t>    </a:t>
            </a:r>
            <a:r>
              <a:rPr lang="zh-CN" altLang="en-US" sz="1600" dirty="0" smtClean="0">
                <a:solidFill>
                  <a:srgbClr val="006600"/>
                </a:solidFill>
              </a:rPr>
              <a:t>如果 </a:t>
            </a:r>
            <a:r>
              <a:rPr lang="en-US" altLang="zh-CN" sz="1600" dirty="0" err="1">
                <a:solidFill>
                  <a:srgbClr val="006600"/>
                </a:solidFill>
              </a:rPr>
              <a:t>x+y+z</a:t>
            </a:r>
            <a:r>
              <a:rPr lang="en-US" altLang="zh-CN" sz="1600" dirty="0">
                <a:solidFill>
                  <a:srgbClr val="006600"/>
                </a:solidFill>
              </a:rPr>
              <a:t>=100</a:t>
            </a:r>
            <a:r>
              <a:rPr lang="zh-CN" altLang="en-US" sz="1600" dirty="0">
                <a:solidFill>
                  <a:srgbClr val="006600"/>
                </a:solidFill>
              </a:rPr>
              <a:t>，并且</a:t>
            </a:r>
            <a:r>
              <a:rPr lang="en-US" altLang="zh-CN" sz="1600" dirty="0">
                <a:solidFill>
                  <a:srgbClr val="006600"/>
                </a:solidFill>
              </a:rPr>
              <a:t>5x+4y+z/3=100</a:t>
            </a:r>
            <a:r>
              <a:rPr lang="zh-CN" altLang="en-US" sz="1600" dirty="0">
                <a:solidFill>
                  <a:srgbClr val="006600"/>
                </a:solidFill>
              </a:rPr>
              <a:t>，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/>
              <a:t>              </a:t>
            </a:r>
            <a:r>
              <a:rPr lang="en-US" altLang="zh-CN" sz="1600" dirty="0" smtClean="0"/>
              <a:t>    </a:t>
            </a:r>
            <a:r>
              <a:rPr lang="zh-CN" altLang="en-US" sz="1600" dirty="0" smtClean="0">
                <a:solidFill>
                  <a:srgbClr val="7030A0"/>
                </a:solidFill>
              </a:rPr>
              <a:t>则</a:t>
            </a:r>
            <a:r>
              <a:rPr lang="zh-CN" altLang="en-US" sz="1600" dirty="0">
                <a:solidFill>
                  <a:srgbClr val="7030A0"/>
                </a:solidFill>
              </a:rPr>
              <a:t>输出解</a:t>
            </a:r>
            <a:r>
              <a:rPr lang="en-US" altLang="zh-CN" sz="1600" dirty="0">
                <a:solidFill>
                  <a:srgbClr val="7030A0"/>
                </a:solidFill>
              </a:rPr>
              <a:t>(</a:t>
            </a:r>
            <a:r>
              <a:rPr lang="en-US" altLang="zh-CN" sz="1600" dirty="0" err="1">
                <a:solidFill>
                  <a:srgbClr val="7030A0"/>
                </a:solidFill>
              </a:rPr>
              <a:t>x,y,z</a:t>
            </a:r>
            <a:r>
              <a:rPr lang="en-US" altLang="zh-CN" sz="1600" dirty="0">
                <a:solidFill>
                  <a:srgbClr val="7030A0"/>
                </a:solidFill>
              </a:rPr>
              <a:t>)  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</a:t>
            </a:r>
            <a:r>
              <a:rPr lang="en-US" altLang="zh-CN" sz="1600" dirty="0" smtClean="0">
                <a:solidFill>
                  <a:srgbClr val="0303DF"/>
                </a:solidFill>
              </a:rPr>
              <a:t>    //</a:t>
            </a:r>
            <a:r>
              <a:rPr lang="zh-CN" altLang="en-US" sz="1600" dirty="0">
                <a:solidFill>
                  <a:srgbClr val="0303DF"/>
                </a:solidFill>
              </a:rPr>
              <a:t>注：合理安排逻辑表达式中各条件的顺序可提高程序的执行效率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7030A0"/>
                </a:solidFill>
              </a:rPr>
              <a:t>     </a:t>
            </a:r>
            <a:r>
              <a:rPr lang="zh-CN" altLang="en-US" sz="1600" dirty="0">
                <a:solidFill>
                  <a:srgbClr val="7030A0"/>
                </a:solidFill>
              </a:rPr>
              <a:t>如果循环结束后，没有满足条件的</a:t>
            </a:r>
            <a:r>
              <a:rPr lang="en-US" altLang="zh-CN" sz="1600" dirty="0" err="1">
                <a:solidFill>
                  <a:srgbClr val="7030A0"/>
                </a:solidFill>
              </a:rPr>
              <a:t>x,y,z</a:t>
            </a:r>
            <a:r>
              <a:rPr lang="zh-CN" altLang="en-US" sz="1600" dirty="0">
                <a:solidFill>
                  <a:srgbClr val="7030A0"/>
                </a:solidFill>
              </a:rPr>
              <a:t>，输出无解；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5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：计算</a:t>
            </a:r>
            <a:r>
              <a:rPr lang="en-US" altLang="zh-CN" dirty="0" smtClean="0">
                <a:solidFill>
                  <a:srgbClr val="7030A0"/>
                </a:solidFill>
              </a:rPr>
              <a:t>sin(x)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442094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sin(x)</a:t>
                </a:r>
                <a:r>
                  <a:rPr lang="zh-CN" altLang="en-US" dirty="0" smtClean="0"/>
                  <a:t>的级数展开式</a:t>
                </a:r>
                <a:endParaRPr lang="en-US" altLang="zh-CN" dirty="0" smtClean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提示：</a:t>
                </a:r>
                <a:endParaRPr lang="en-US" altLang="zh-CN" dirty="0" smtClean="0"/>
              </a:p>
              <a:p>
                <a:pPr marL="971550" lvl="1"/>
                <a:r>
                  <a:rPr lang="zh-CN" altLang="en-US" dirty="0" smtClean="0"/>
                  <a:t>当精度要求比较高，迭代次数比较多时，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 smtClean="0"/>
                  <a:t>容易溢出；</a:t>
                </a:r>
                <a:endParaRPr lang="en-US" altLang="zh-CN" dirty="0" smtClean="0"/>
              </a:p>
              <a:p>
                <a:pPr marL="971550" lvl="1"/>
                <a:r>
                  <a:rPr lang="zh-CN" altLang="en-US" dirty="0" smtClean="0"/>
                  <a:t>当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比较大时，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/>
                  <a:t>容易溢出；</a:t>
                </a:r>
                <a:endParaRPr lang="en-US" altLang="zh-CN" dirty="0" smtClean="0"/>
              </a:p>
              <a:p>
                <a:pPr marL="971550" lvl="1"/>
                <a:r>
                  <a:rPr lang="zh-CN" altLang="en-US" dirty="0" smtClean="0"/>
                  <a:t>考虑一种解决方案，对于比较大的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，避免出现溢出；</a:t>
                </a:r>
                <a:endParaRPr lang="en-US" altLang="zh-CN" dirty="0" smtClean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当要求精度比较高，</a:t>
                </a:r>
                <a:r>
                  <a:rPr lang="zh-CN" altLang="en-US" dirty="0" smtClean="0">
                    <a:solidFill>
                      <a:srgbClr val="0000CC"/>
                    </a:solidFill>
                  </a:rPr>
                  <a:t>如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</m:sup>
                    </m:sSup>
                  </m:oMath>
                </a14:m>
                <a:r>
                  <a:rPr lang="zh-CN" altLang="en-US" dirty="0" smtClean="0"/>
                  <a:t>时，停止循环，输出结果。</a:t>
                </a:r>
                <a:endParaRPr lang="en-US" altLang="zh-CN" dirty="0" smtClean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将自己的计算结果与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库函数</a:t>
                </a:r>
                <a:r>
                  <a:rPr lang="en-US" altLang="zh-CN" dirty="0" smtClean="0"/>
                  <a:t>sin(x)</a:t>
                </a:r>
                <a:r>
                  <a:rPr lang="zh-CN" altLang="en-US" dirty="0" smtClean="0"/>
                  <a:t>的结果做一比较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442094" cy="5345112"/>
              </a:xfrm>
              <a:blipFill>
                <a:blip r:embed="rId2"/>
                <a:stretch>
                  <a:fillRect l="-144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https://bkimg.cdn.bcebos.com/formula/4a7c858e1ed257c7aea8d52c0edaf3a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实验：</a:t>
            </a:r>
            <a:r>
              <a:rPr lang="zh-CN" altLang="en-US" dirty="0" smtClean="0"/>
              <a:t>喝</a:t>
            </a:r>
            <a:r>
              <a:rPr lang="zh-CN" altLang="en-US" dirty="0"/>
              <a:t>不完的啤酒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dirty="0"/>
              <a:t>啤酒</a:t>
            </a:r>
            <a:r>
              <a:rPr lang="en-US" altLang="zh-CN" dirty="0"/>
              <a:t>2</a:t>
            </a:r>
            <a:r>
              <a:rPr lang="zh-CN" altLang="zh-CN" dirty="0"/>
              <a:t>元</a:t>
            </a:r>
            <a:r>
              <a:rPr lang="en-US" altLang="zh-CN" dirty="0"/>
              <a:t>1</a:t>
            </a:r>
            <a:r>
              <a:rPr lang="zh-CN" altLang="zh-CN" dirty="0"/>
              <a:t>瓶，</a:t>
            </a:r>
            <a:r>
              <a:rPr lang="en-US" altLang="zh-CN" dirty="0"/>
              <a:t>2</a:t>
            </a:r>
            <a:r>
              <a:rPr lang="zh-CN" altLang="zh-CN" dirty="0"/>
              <a:t>个空瓶换</a:t>
            </a:r>
            <a:r>
              <a:rPr lang="en-US" altLang="zh-CN" dirty="0"/>
              <a:t>1</a:t>
            </a:r>
            <a:r>
              <a:rPr lang="zh-CN" altLang="zh-CN" dirty="0"/>
              <a:t>瓶，</a:t>
            </a:r>
            <a:r>
              <a:rPr lang="en-US" altLang="zh-CN" dirty="0"/>
              <a:t>4</a:t>
            </a:r>
            <a:r>
              <a:rPr lang="zh-CN" altLang="zh-CN" dirty="0"/>
              <a:t>个瓶盖换</a:t>
            </a:r>
            <a:r>
              <a:rPr lang="en-US" altLang="zh-CN" dirty="0"/>
              <a:t>1</a:t>
            </a:r>
            <a:r>
              <a:rPr lang="zh-CN" altLang="zh-CN" dirty="0"/>
              <a:t>瓶，问</a:t>
            </a:r>
            <a:r>
              <a:rPr lang="en-US" altLang="zh-CN" dirty="0"/>
              <a:t>10</a:t>
            </a:r>
            <a:r>
              <a:rPr lang="zh-CN" altLang="zh-CN" dirty="0"/>
              <a:t>元钱最多可以喝几瓶？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参考答案：</a:t>
            </a:r>
            <a:endParaRPr lang="en-US" altLang="zh-CN" dirty="0"/>
          </a:p>
          <a:p>
            <a:pPr marL="971550" lvl="1"/>
            <a:r>
              <a:rPr lang="zh-CN" altLang="en-US" sz="1800" dirty="0" smtClean="0">
                <a:solidFill>
                  <a:srgbClr val="7030A0"/>
                </a:solidFill>
              </a:rPr>
              <a:t>如果</a:t>
            </a:r>
            <a:r>
              <a:rPr lang="zh-CN" altLang="zh-CN" sz="1800" dirty="0" smtClean="0">
                <a:solidFill>
                  <a:srgbClr val="7030A0"/>
                </a:solidFill>
              </a:rPr>
              <a:t>不</a:t>
            </a:r>
            <a:r>
              <a:rPr lang="zh-CN" altLang="zh-CN" sz="1800" dirty="0">
                <a:solidFill>
                  <a:srgbClr val="7030A0"/>
                </a:solidFill>
              </a:rPr>
              <a:t>允许赊账</a:t>
            </a:r>
            <a:r>
              <a:rPr lang="zh-CN" altLang="zh-CN" sz="1800" dirty="0"/>
              <a:t>：喝瓶酒</a:t>
            </a:r>
            <a:r>
              <a:rPr lang="en-US" altLang="zh-CN" sz="1800" dirty="0"/>
              <a:t>15</a:t>
            </a:r>
            <a:r>
              <a:rPr lang="zh-CN" altLang="zh-CN" sz="1800" dirty="0"/>
              <a:t>瓶，剩余空瓶</a:t>
            </a:r>
            <a:r>
              <a:rPr lang="en-US" altLang="zh-CN" sz="1800" dirty="0"/>
              <a:t>1</a:t>
            </a:r>
            <a:r>
              <a:rPr lang="zh-CN" altLang="zh-CN" sz="1800" dirty="0"/>
              <a:t>个，瓶盖</a:t>
            </a:r>
            <a:r>
              <a:rPr lang="en-US" altLang="zh-CN" sz="1800" dirty="0"/>
              <a:t>3</a:t>
            </a:r>
            <a:r>
              <a:rPr lang="zh-CN" altLang="zh-CN" sz="1800" dirty="0"/>
              <a:t>个，钱</a:t>
            </a:r>
            <a:r>
              <a:rPr lang="en-US" altLang="zh-CN" sz="1800" dirty="0"/>
              <a:t>0</a:t>
            </a:r>
            <a:r>
              <a:rPr lang="zh-CN" altLang="zh-CN" sz="1800" dirty="0"/>
              <a:t>元；</a:t>
            </a:r>
          </a:p>
          <a:p>
            <a:pPr marL="971550" lvl="1"/>
            <a:r>
              <a:rPr lang="zh-CN" altLang="zh-CN" sz="1800" dirty="0">
                <a:solidFill>
                  <a:srgbClr val="7030A0"/>
                </a:solidFill>
              </a:rPr>
              <a:t>如果允许赊账</a:t>
            </a:r>
            <a:r>
              <a:rPr lang="zh-CN" altLang="zh-CN" sz="1800" dirty="0"/>
              <a:t>，最多可以喝</a:t>
            </a:r>
            <a:r>
              <a:rPr lang="en-US" altLang="zh-CN" sz="1800" dirty="0"/>
              <a:t>20</a:t>
            </a:r>
            <a:r>
              <a:rPr lang="zh-CN" altLang="zh-CN" sz="1800" dirty="0"/>
              <a:t>瓶</a:t>
            </a:r>
            <a:r>
              <a:rPr lang="zh-CN" altLang="en-US" sz="1800" dirty="0"/>
              <a:t>；</a:t>
            </a:r>
            <a:endParaRPr lang="zh-CN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6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32BE8-D83D-4232-B428-999C2F66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实验：</a:t>
            </a:r>
            <a:r>
              <a:rPr lang="zh-CN" altLang="en-US" dirty="0" smtClean="0"/>
              <a:t>取</a:t>
            </a:r>
            <a:r>
              <a:rPr lang="zh-CN" altLang="en-US" dirty="0"/>
              <a:t>球问题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8D21B-1E61-4AF0-AC9A-BE2B5FB3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2000" dirty="0"/>
              <a:t>口袋中有红、黄、蓝、白、黑</a:t>
            </a:r>
            <a:r>
              <a:rPr lang="en-US" altLang="zh-CN" sz="2000" dirty="0"/>
              <a:t>5</a:t>
            </a:r>
            <a:r>
              <a:rPr lang="zh-CN" altLang="zh-CN" sz="2000" dirty="0"/>
              <a:t>种颜色的球若干个；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2000" dirty="0"/>
              <a:t>每次从口袋中先后取出</a:t>
            </a:r>
            <a:r>
              <a:rPr lang="en-US" altLang="zh-CN" sz="2000" dirty="0"/>
              <a:t>3</a:t>
            </a:r>
            <a:r>
              <a:rPr lang="zh-CN" altLang="zh-CN" sz="2000" dirty="0"/>
              <a:t>个球，计算得到</a:t>
            </a:r>
            <a:r>
              <a:rPr lang="en-US" altLang="zh-CN" sz="2000" dirty="0"/>
              <a:t>3</a:t>
            </a:r>
            <a:r>
              <a:rPr lang="zh-CN" altLang="zh-CN" sz="2000" dirty="0"/>
              <a:t>种不同色的球的可能取法，输出每种排列的情况；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2000" dirty="0">
                <a:solidFill>
                  <a:srgbClr val="7030A0"/>
                </a:solidFill>
              </a:rPr>
              <a:t>测试用例：</a:t>
            </a:r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1 red yellow blue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2 red yellow white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3 red yellow black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…………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58 black white red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59 black white yellow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60 black white blue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total:60  </a:t>
            </a:r>
            <a:r>
              <a:rPr lang="zh-CN" altLang="zh-CN" sz="1800" dirty="0"/>
              <a:t>（总共有</a:t>
            </a:r>
            <a:r>
              <a:rPr lang="en-US" altLang="zh-CN" sz="1800" dirty="0"/>
              <a:t>60</a:t>
            </a:r>
            <a:r>
              <a:rPr lang="zh-CN" altLang="zh-CN" sz="1800" dirty="0"/>
              <a:t>种取法）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课后练习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P62 </a:t>
            </a:r>
            <a:r>
              <a:rPr lang="zh-CN" altLang="en-US" dirty="0"/>
              <a:t>习题</a:t>
            </a:r>
            <a:r>
              <a:rPr lang="en-US" altLang="zh-CN" dirty="0"/>
              <a:t>1~7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2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zh-CN" altLang="en-US" sz="3200" dirty="0"/>
              <a:t>主要内容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关系运算和关系表达式</a:t>
            </a:r>
            <a:endParaRPr lang="en-US" altLang="zh-CN" sz="1800" dirty="0"/>
          </a:p>
          <a:p>
            <a:pPr marL="971550" lvl="1"/>
            <a:r>
              <a:rPr lang="zh-CN" altLang="en-US" sz="1600" dirty="0"/>
              <a:t>关系运算符及其优先级</a:t>
            </a:r>
            <a:r>
              <a:rPr lang="en-US" altLang="zh-CN" sz="1600" dirty="0"/>
              <a:t>: &lt; ,&lt;=,&gt;,&gt;=, ==,!= </a:t>
            </a:r>
          </a:p>
          <a:p>
            <a:pPr marL="971550" lvl="1"/>
            <a:r>
              <a:rPr lang="zh-CN" altLang="en-US" sz="1600" dirty="0"/>
              <a:t>由关系运算符构成关系表达式；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逻辑运算</a:t>
            </a:r>
            <a:endParaRPr lang="en-US" altLang="zh-CN" sz="1800" dirty="0"/>
          </a:p>
          <a:p>
            <a:pPr marL="971550" lvl="1"/>
            <a:r>
              <a:rPr lang="zh-CN" altLang="en-US" sz="1600" dirty="0"/>
              <a:t>逻辑运算符及其优先级；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逻辑表达式；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如何将实际问题表示成逻辑表达式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分支结构</a:t>
            </a:r>
            <a:endParaRPr lang="en-US" altLang="zh-CN" sz="1800" dirty="0"/>
          </a:p>
          <a:p>
            <a:pPr marL="971550" lvl="1"/>
            <a:r>
              <a:rPr lang="en-US" altLang="zh-CN" sz="1600" dirty="0"/>
              <a:t>if  </a:t>
            </a:r>
            <a:r>
              <a:rPr lang="zh-CN" altLang="en-US" sz="1600" dirty="0"/>
              <a:t>语句；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if else</a:t>
            </a:r>
            <a:r>
              <a:rPr lang="zh-CN" altLang="en-US" sz="1600" dirty="0"/>
              <a:t>语句；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条件表达式，或问号表达式；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switch</a:t>
            </a:r>
            <a:r>
              <a:rPr lang="zh-CN" altLang="en-US" sz="1600" dirty="0"/>
              <a:t>语句；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枚举数据类型；</a:t>
            </a:r>
            <a:endParaRPr lang="en-US" altLang="zh-CN" sz="1600" dirty="0"/>
          </a:p>
          <a:p>
            <a:pPr marL="971550"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733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zh-CN" altLang="en-US" sz="3200" dirty="0"/>
              <a:t>主要内容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循环结构</a:t>
            </a:r>
            <a:endParaRPr lang="en-US" altLang="zh-CN" sz="2000" dirty="0" smtClean="0"/>
          </a:p>
          <a:p>
            <a:pPr marL="971550" lvl="1"/>
            <a:r>
              <a:rPr lang="en-US" altLang="zh-CN" sz="1800" dirty="0" smtClean="0"/>
              <a:t>for</a:t>
            </a:r>
            <a:r>
              <a:rPr lang="zh-CN" altLang="en-US" sz="1800" dirty="0"/>
              <a:t>、</a:t>
            </a:r>
            <a:r>
              <a:rPr lang="en-US" altLang="zh-CN" sz="1800" dirty="0"/>
              <a:t>while</a:t>
            </a:r>
            <a:r>
              <a:rPr lang="zh-CN" altLang="en-US" sz="1800" dirty="0"/>
              <a:t>、</a:t>
            </a:r>
            <a:r>
              <a:rPr lang="en-US" altLang="zh-CN" sz="1800" dirty="0"/>
              <a:t>do {} while </a:t>
            </a:r>
            <a:r>
              <a:rPr lang="zh-CN" altLang="en-US" sz="1800" dirty="0"/>
              <a:t>循环；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多重循环；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break, continue, </a:t>
            </a:r>
            <a:r>
              <a:rPr lang="en-US" altLang="zh-CN" sz="1800" dirty="0" err="1"/>
              <a:t>goto</a:t>
            </a:r>
            <a:r>
              <a:rPr lang="zh-CN" altLang="en-US" sz="1800" dirty="0"/>
              <a:t>语句的使用；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逗号表达式；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利用循环结构，采用枚举法解决实际问题；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408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6511925" y="56769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0107C6E-6428-484D-8BFF-2A38D99BDED2}" type="slidenum">
              <a:rPr lang="en-US" altLang="zh-CN" sz="1400"/>
              <a:pPr algn="r"/>
              <a:t>179</a:t>
            </a:fld>
            <a:endParaRPr lang="en-US" altLang="zh-CN" sz="1400"/>
          </a:p>
        </p:txBody>
      </p:sp>
      <p:pic>
        <p:nvPicPr>
          <p:cNvPr id="19459" name="Picture 3" descr="sdu01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25" y="3317875"/>
            <a:ext cx="990600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sdu03_01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5325" y="43846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sdu04_05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2125" y="4384675"/>
            <a:ext cx="99060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sdu06_03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45325" y="53752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du01_16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12125" y="5370513"/>
            <a:ext cx="99060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 descr="sdu05_04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425" y="5375275"/>
            <a:ext cx="1028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Rectangle 10"/>
          <p:cNvSpPr>
            <a:spLocks noGrp="1" noChangeArrowheads="1"/>
          </p:cNvSpPr>
          <p:nvPr>
            <p:ph type="title"/>
          </p:nvPr>
        </p:nvSpPr>
        <p:spPr>
          <a:xfrm>
            <a:off x="1052802" y="1579419"/>
            <a:ext cx="7327900" cy="830695"/>
          </a:xfrm>
        </p:spPr>
        <p:txBody>
          <a:bodyPr/>
          <a:lstStyle/>
          <a:p>
            <a:pPr eaLnBrk="1" hangingPunct="1"/>
            <a:r>
              <a:rPr lang="en-US" altLang="zh-CN" sz="4800" dirty="0"/>
              <a:t>Any  Question ?</a:t>
            </a:r>
            <a:endParaRPr lang="zh-CN" altLang="en-US" sz="4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3" y="3169163"/>
            <a:ext cx="5204012" cy="32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17761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303DF"/>
                </a:solidFill>
              </a:rPr>
              <a:t>关系运算符</a:t>
            </a:r>
            <a:r>
              <a:rPr lang="zh-CN" altLang="en-US" dirty="0"/>
              <a:t>的优先级</a:t>
            </a:r>
            <a:r>
              <a:rPr lang="zh-CN" altLang="en-US" dirty="0">
                <a:solidFill>
                  <a:srgbClr val="C00000"/>
                </a:solidFill>
              </a:rPr>
              <a:t>低于</a:t>
            </a:r>
            <a:r>
              <a:rPr lang="zh-CN" altLang="en-US" dirty="0">
                <a:solidFill>
                  <a:srgbClr val="0303DF"/>
                </a:solidFill>
              </a:rPr>
              <a:t>算术运算符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假设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a=3,b=4,c=5,d=6;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问条件 </a:t>
            </a:r>
            <a:r>
              <a:rPr lang="en-US" altLang="zh-CN" sz="2000" dirty="0" err="1"/>
              <a:t>a+b</a:t>
            </a:r>
            <a:r>
              <a:rPr lang="en-US" altLang="zh-CN" sz="2000" dirty="0"/>
              <a:t>&gt;</a:t>
            </a:r>
            <a:r>
              <a:rPr lang="en-US" altLang="zh-CN" sz="2000" dirty="0" err="1"/>
              <a:t>c+d</a:t>
            </a:r>
            <a:r>
              <a:rPr lang="en-US" altLang="zh-CN" sz="2000" dirty="0"/>
              <a:t> </a:t>
            </a:r>
            <a:r>
              <a:rPr lang="zh-CN" altLang="en-US" sz="2000" dirty="0"/>
              <a:t>是否成立</a:t>
            </a:r>
            <a:r>
              <a:rPr lang="en-US" altLang="zh-CN" sz="2000" dirty="0"/>
              <a:t>?</a:t>
            </a:r>
          </a:p>
          <a:p>
            <a:pPr marL="971550" lvl="1"/>
            <a:r>
              <a:rPr lang="zh-CN" altLang="en-US" sz="1800" dirty="0"/>
              <a:t>由于</a:t>
            </a:r>
            <a:r>
              <a:rPr lang="zh-CN" altLang="en-US" sz="1800" dirty="0">
                <a:solidFill>
                  <a:srgbClr val="0000CC"/>
                </a:solidFill>
              </a:rPr>
              <a:t>算术运算符的优先级高于关系运算符的优先级</a:t>
            </a:r>
            <a:r>
              <a:rPr lang="zh-CN" altLang="en-US" sz="1800" dirty="0"/>
              <a:t>，因此先进行算数运算，再进行比较；</a:t>
            </a:r>
            <a:endParaRPr lang="en-US" altLang="zh-CN" sz="1800" dirty="0"/>
          </a:p>
          <a:p>
            <a:pPr marL="971550" lvl="1"/>
            <a:r>
              <a:rPr lang="en-US" altLang="zh-CN" sz="1800" dirty="0" err="1">
                <a:solidFill>
                  <a:srgbClr val="006600"/>
                </a:solidFill>
              </a:rPr>
              <a:t>a+b</a:t>
            </a:r>
            <a:r>
              <a:rPr lang="en-US" altLang="zh-CN" sz="1800" dirty="0">
                <a:solidFill>
                  <a:srgbClr val="006600"/>
                </a:solidFill>
              </a:rPr>
              <a:t>=7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en-US" altLang="zh-CN" sz="1800" dirty="0" err="1">
                <a:solidFill>
                  <a:srgbClr val="006600"/>
                </a:solidFill>
              </a:rPr>
              <a:t>c+d</a:t>
            </a:r>
            <a:r>
              <a:rPr lang="en-US" altLang="zh-CN" sz="1800" dirty="0">
                <a:solidFill>
                  <a:srgbClr val="006600"/>
                </a:solidFill>
              </a:rPr>
              <a:t>=11</a:t>
            </a:r>
            <a:r>
              <a:rPr lang="zh-CN" altLang="en-US" sz="1800" dirty="0">
                <a:solidFill>
                  <a:srgbClr val="006600"/>
                </a:solidFill>
              </a:rPr>
              <a:t>，因此</a:t>
            </a:r>
            <a:r>
              <a:rPr lang="en-US" altLang="zh-CN" sz="1800" dirty="0" err="1"/>
              <a:t>a+b</a:t>
            </a:r>
            <a:r>
              <a:rPr lang="en-US" altLang="zh-CN" sz="1800" dirty="0"/>
              <a:t>&gt;</a:t>
            </a:r>
            <a:r>
              <a:rPr lang="en-US" altLang="zh-CN" sz="1800" dirty="0" err="1"/>
              <a:t>c+d</a:t>
            </a:r>
            <a:r>
              <a:rPr lang="zh-CN" altLang="en-US" sz="1800" dirty="0">
                <a:solidFill>
                  <a:srgbClr val="C00000"/>
                </a:solidFill>
              </a:rPr>
              <a:t>不成立</a:t>
            </a:r>
            <a:r>
              <a:rPr lang="zh-CN" altLang="en-US" sz="1800" dirty="0">
                <a:solidFill>
                  <a:srgbClr val="0000CC"/>
                </a:solidFill>
              </a:rPr>
              <a:t>，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a+b</a:t>
            </a:r>
            <a:r>
              <a:rPr lang="en-US" altLang="zh-CN" sz="1800" dirty="0">
                <a:solidFill>
                  <a:srgbClr val="0000CC"/>
                </a:solidFill>
              </a:rPr>
              <a:t>&gt;</a:t>
            </a:r>
            <a:r>
              <a:rPr lang="en-US" altLang="zh-CN" sz="1800" dirty="0" err="1">
                <a:solidFill>
                  <a:srgbClr val="0000CC"/>
                </a:solidFill>
              </a:rPr>
              <a:t>c+d</a:t>
            </a:r>
            <a:r>
              <a:rPr lang="zh-CN" altLang="en-US" sz="1800" dirty="0">
                <a:solidFill>
                  <a:srgbClr val="0000CC"/>
                </a:solidFill>
              </a:rPr>
              <a:t>的值为</a:t>
            </a:r>
            <a:r>
              <a:rPr lang="en-US" altLang="zh-CN" sz="1800" dirty="0">
                <a:solidFill>
                  <a:srgbClr val="0000CC"/>
                </a:solidFill>
              </a:rPr>
              <a:t>false</a:t>
            </a:r>
            <a:r>
              <a:rPr lang="zh-CN" altLang="en-US" sz="1800" dirty="0">
                <a:solidFill>
                  <a:srgbClr val="0000CC"/>
                </a:solidFill>
              </a:rPr>
              <a:t>，或</a:t>
            </a:r>
            <a:r>
              <a:rPr lang="en-US" altLang="zh-CN" sz="1800" dirty="0">
                <a:solidFill>
                  <a:srgbClr val="0000CC"/>
                </a:solidFill>
              </a:rPr>
              <a:t>0</a:t>
            </a:r>
          </a:p>
          <a:p>
            <a:pPr marL="971550" lvl="1"/>
            <a:r>
              <a:rPr lang="zh-CN" altLang="en-US" sz="1800" dirty="0">
                <a:solidFill>
                  <a:srgbClr val="C00000"/>
                </a:solidFill>
              </a:rPr>
              <a:t>建议：利用</a:t>
            </a:r>
            <a:r>
              <a:rPr lang="en-US" altLang="zh-CN" sz="1800" dirty="0">
                <a:solidFill>
                  <a:srgbClr val="C00000"/>
                </a:solidFill>
              </a:rPr>
              <a:t>()</a:t>
            </a:r>
            <a:r>
              <a:rPr lang="zh-CN" altLang="en-US" sz="1800" dirty="0">
                <a:solidFill>
                  <a:srgbClr val="C00000"/>
                </a:solidFill>
              </a:rPr>
              <a:t>加以限制，以便清晰明了；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1200150" lvl="2"/>
            <a:r>
              <a:rPr lang="zh-CN" altLang="en-US" sz="1800" dirty="0"/>
              <a:t>括号</a:t>
            </a:r>
            <a:r>
              <a:rPr lang="en-US" altLang="zh-CN" sz="1800" dirty="0"/>
              <a:t>()</a:t>
            </a:r>
            <a:r>
              <a:rPr lang="zh-CN" altLang="en-US" sz="1800" dirty="0"/>
              <a:t>运算符的优先级</a:t>
            </a:r>
            <a:r>
              <a:rPr lang="zh-CN" altLang="en-US" sz="1800" dirty="0">
                <a:solidFill>
                  <a:srgbClr val="FF0000"/>
                </a:solidFill>
              </a:rPr>
              <a:t>相当高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200150" lvl="2"/>
            <a:r>
              <a:rPr lang="zh-CN" altLang="en-US" sz="1800" b="1" u="sng" dirty="0" smtClean="0">
                <a:solidFill>
                  <a:srgbClr val="C00000"/>
                </a:solidFill>
              </a:rPr>
              <a:t>强烈推荐采用：</a:t>
            </a:r>
            <a:r>
              <a:rPr lang="en-US" altLang="zh-CN" sz="1800" b="1" u="sng" dirty="0" smtClean="0">
                <a:solidFill>
                  <a:srgbClr val="C00000"/>
                </a:solidFill>
              </a:rPr>
              <a:t>(</a:t>
            </a:r>
            <a:r>
              <a:rPr lang="en-US" altLang="zh-CN" sz="1800" b="1" u="sng" dirty="0" err="1" smtClean="0">
                <a:solidFill>
                  <a:srgbClr val="0303DF"/>
                </a:solidFill>
              </a:rPr>
              <a:t>a+b</a:t>
            </a:r>
            <a:r>
              <a:rPr lang="en-US" altLang="zh-CN" sz="1800" b="1" u="sng" dirty="0">
                <a:solidFill>
                  <a:srgbClr val="C00000"/>
                </a:solidFill>
              </a:rPr>
              <a:t>) </a:t>
            </a:r>
            <a:r>
              <a:rPr lang="en-US" altLang="zh-CN" sz="1800" b="1" u="sng" dirty="0">
                <a:solidFill>
                  <a:srgbClr val="0303DF"/>
                </a:solidFill>
              </a:rPr>
              <a:t>&gt; </a:t>
            </a:r>
            <a:r>
              <a:rPr lang="en-US" altLang="zh-CN" sz="1800" b="1" u="sng" dirty="0">
                <a:solidFill>
                  <a:srgbClr val="C00000"/>
                </a:solidFill>
              </a:rPr>
              <a:t>(</a:t>
            </a:r>
            <a:r>
              <a:rPr lang="en-US" altLang="zh-CN" sz="1800" b="1" u="sng" dirty="0" err="1">
                <a:solidFill>
                  <a:srgbClr val="0303DF"/>
                </a:solidFill>
              </a:rPr>
              <a:t>c+d</a:t>
            </a:r>
            <a:r>
              <a:rPr lang="en-US" altLang="zh-CN" sz="1800" b="1" u="sng" dirty="0" smtClean="0">
                <a:solidFill>
                  <a:srgbClr val="C00000"/>
                </a:solidFill>
              </a:rPr>
              <a:t>)</a:t>
            </a:r>
            <a:r>
              <a:rPr lang="zh-CN" altLang="en-US" sz="1800" b="1" u="sng" dirty="0">
                <a:solidFill>
                  <a:srgbClr val="C00000"/>
                </a:solidFill>
              </a:rPr>
              <a:t> </a:t>
            </a:r>
            <a:r>
              <a:rPr lang="zh-CN" altLang="en-US" sz="1800" b="1" u="sng" dirty="0" smtClean="0"/>
              <a:t>进行</a:t>
            </a:r>
            <a:r>
              <a:rPr lang="zh-CN" altLang="en-US" sz="1800" b="1" u="sng" dirty="0"/>
              <a:t>清晰</a:t>
            </a:r>
            <a:r>
              <a:rPr lang="zh-CN" altLang="en-US" sz="1800" b="1" u="sng" dirty="0" smtClean="0"/>
              <a:t>表达</a:t>
            </a:r>
            <a:endParaRPr lang="en-US" altLang="zh-CN" sz="1800" b="1" u="sng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问 </a:t>
            </a:r>
            <a:r>
              <a:rPr lang="en-US" altLang="zh-CN" sz="2000" dirty="0"/>
              <a:t>a*10= =c*d </a:t>
            </a:r>
            <a:r>
              <a:rPr lang="zh-CN" altLang="en-US" sz="2000" dirty="0"/>
              <a:t>是否成立</a:t>
            </a:r>
            <a:r>
              <a:rPr lang="en-US" altLang="zh-CN" sz="2000" dirty="0"/>
              <a:t>?</a:t>
            </a:r>
          </a:p>
          <a:p>
            <a:pPr marL="971550" lvl="1"/>
            <a:r>
              <a:rPr lang="zh-CN" altLang="en-US" sz="1800" dirty="0"/>
              <a:t>先进行算数运算，再进行比较；</a:t>
            </a:r>
            <a:endParaRPr lang="en-US" altLang="zh-CN" sz="1800" dirty="0"/>
          </a:p>
          <a:p>
            <a:pPr marL="971550" lvl="1"/>
            <a:r>
              <a:rPr lang="en-US" altLang="zh-CN" sz="1800" dirty="0">
                <a:solidFill>
                  <a:srgbClr val="006600"/>
                </a:solidFill>
              </a:rPr>
              <a:t>a*10=30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en-US" altLang="zh-CN" sz="1800" dirty="0">
                <a:solidFill>
                  <a:srgbClr val="006600"/>
                </a:solidFill>
              </a:rPr>
              <a:t>c*d=30</a:t>
            </a:r>
            <a:r>
              <a:rPr lang="zh-CN" altLang="en-US" sz="1800" dirty="0">
                <a:solidFill>
                  <a:srgbClr val="006600"/>
                </a:solidFill>
              </a:rPr>
              <a:t>，因此条件</a:t>
            </a:r>
            <a:r>
              <a:rPr lang="en-US" altLang="zh-CN" sz="1800" dirty="0"/>
              <a:t>a*10= =c*d</a:t>
            </a:r>
            <a:r>
              <a:rPr lang="zh-CN" altLang="en-US" sz="1800" dirty="0">
                <a:solidFill>
                  <a:srgbClr val="C00000"/>
                </a:solidFill>
              </a:rPr>
              <a:t>成立，</a:t>
            </a:r>
            <a:r>
              <a:rPr lang="zh-CN" altLang="en-US" sz="1800" dirty="0">
                <a:solidFill>
                  <a:srgbClr val="0000CC"/>
                </a:solidFill>
              </a:rPr>
              <a:t>值为</a:t>
            </a:r>
            <a:r>
              <a:rPr lang="en-US" altLang="zh-CN" sz="1800" dirty="0">
                <a:solidFill>
                  <a:srgbClr val="0000CC"/>
                </a:solidFill>
              </a:rPr>
              <a:t>true</a:t>
            </a:r>
            <a:r>
              <a:rPr lang="zh-CN" altLang="en-US" sz="1800" dirty="0">
                <a:solidFill>
                  <a:srgbClr val="0000CC"/>
                </a:solidFill>
              </a:rPr>
              <a:t>，或</a:t>
            </a:r>
            <a:r>
              <a:rPr lang="en-US" altLang="zh-CN" sz="1800" dirty="0">
                <a:solidFill>
                  <a:srgbClr val="0000CC"/>
                </a:solidFill>
              </a:rPr>
              <a:t>1</a:t>
            </a:r>
            <a:r>
              <a:rPr lang="zh-CN" altLang="en-US" sz="1800" dirty="0">
                <a:solidFill>
                  <a:srgbClr val="0000CC"/>
                </a:solidFill>
              </a:rPr>
              <a:t>；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b="1" u="sng" dirty="0">
                <a:solidFill>
                  <a:srgbClr val="C00000"/>
                </a:solidFill>
              </a:rPr>
              <a:t>强烈推荐采用：</a:t>
            </a:r>
            <a:r>
              <a:rPr lang="en-US" altLang="zh-CN" sz="1800" b="1" u="sng" dirty="0" smtClean="0"/>
              <a:t>(</a:t>
            </a:r>
            <a:r>
              <a:rPr lang="en-US" altLang="zh-CN" sz="1800" b="1" u="sng" dirty="0"/>
              <a:t>a*10) = = (c*d)  </a:t>
            </a:r>
            <a:r>
              <a:rPr lang="zh-CN" altLang="en-US" sz="1800" b="1" u="sng" dirty="0" smtClean="0"/>
              <a:t>进行清晰表达</a:t>
            </a:r>
            <a:endParaRPr lang="en-US" altLang="zh-CN" sz="1800" b="1" u="sng" dirty="0">
              <a:solidFill>
                <a:srgbClr val="C00000"/>
              </a:solidFill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9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自学：</a:t>
            </a:r>
            <a:r>
              <a:rPr lang="zh-CN" altLang="en-US" b="1" dirty="0" smtClean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关系</a:t>
            </a:r>
            <a:r>
              <a:rPr lang="zh-CN" altLang="en-US" b="1" dirty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运算符</a:t>
            </a:r>
            <a:r>
              <a:rPr lang="zh-CN" altLang="en-US" b="1" dirty="0">
                <a:solidFill>
                  <a:srgbClr val="080808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的优先级</a:t>
            </a:r>
            <a:r>
              <a:rPr lang="zh-CN" altLang="en-US" b="1" dirty="0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高于</a:t>
            </a:r>
            <a:r>
              <a:rPr lang="zh-CN" altLang="en-US" b="1" dirty="0">
                <a:solidFill>
                  <a:srgbClr val="0066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赋值运算符</a:t>
            </a:r>
            <a:endParaRPr lang="en-US" altLang="zh-CN" b="1" dirty="0">
              <a:solidFill>
                <a:srgbClr val="0066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假设  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303DF"/>
                </a:solidFill>
              </a:rPr>
              <a:t>a=3,b=4,c=5,d=6</a:t>
            </a:r>
            <a:r>
              <a:rPr lang="en-US" altLang="zh-CN" sz="1800" dirty="0"/>
              <a:t>;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a=b&gt;c</a:t>
            </a:r>
            <a:r>
              <a:rPr lang="en-US" altLang="zh-CN" sz="1800" dirty="0"/>
              <a:t> </a:t>
            </a:r>
            <a:r>
              <a:rPr lang="zh-CN" altLang="en-US" sz="1800" dirty="0"/>
              <a:t>的值是什么</a:t>
            </a:r>
            <a:r>
              <a:rPr lang="en-US" altLang="zh-CN" sz="1800" dirty="0"/>
              <a:t>? </a:t>
            </a:r>
            <a:endParaRPr lang="en-US" altLang="zh-CN" sz="1800" dirty="0" smtClean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a=b&lt;c </a:t>
            </a:r>
            <a:r>
              <a:rPr lang="zh-CN" altLang="en-US" sz="1800" dirty="0"/>
              <a:t>的值是什么</a:t>
            </a:r>
            <a:r>
              <a:rPr lang="en-US" altLang="zh-CN" sz="1800" dirty="0"/>
              <a:t>?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(a=b)&gt;c </a:t>
            </a:r>
            <a:r>
              <a:rPr lang="zh-CN" altLang="en-US" sz="1800" dirty="0"/>
              <a:t>的值是什么</a:t>
            </a:r>
            <a:r>
              <a:rPr lang="zh-CN" altLang="en-US" sz="1800" dirty="0" smtClean="0"/>
              <a:t>？</a:t>
            </a:r>
            <a:endParaRPr lang="en-US" altLang="zh-CN" sz="18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a&lt;b=c</a:t>
            </a:r>
            <a:r>
              <a:rPr lang="en-US" altLang="zh-CN" sz="1800" dirty="0"/>
              <a:t> </a:t>
            </a:r>
            <a:r>
              <a:rPr lang="zh-CN" altLang="en-US" sz="1800" dirty="0"/>
              <a:t>的值是什么</a:t>
            </a:r>
            <a:r>
              <a:rPr lang="en-US" altLang="zh-CN" sz="1800" dirty="0"/>
              <a:t>?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a&lt;(b=c) </a:t>
            </a:r>
            <a:r>
              <a:rPr lang="zh-CN" altLang="en-US" sz="1800" dirty="0"/>
              <a:t>的值是什么</a:t>
            </a:r>
            <a:r>
              <a:rPr lang="en-US" altLang="zh-CN" sz="1800" dirty="0"/>
              <a:t>? 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048EA-FACB-47B7-BDE7-EF045F2B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27" y="3233651"/>
            <a:ext cx="7244637" cy="2676698"/>
          </a:xfrm>
          <a:prstGeom prst="rect">
            <a:avLst/>
          </a:prstGeom>
        </p:spPr>
      </p:pic>
      <p:sp>
        <p:nvSpPr>
          <p:cNvPr id="5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66198" y="1477238"/>
            <a:ext cx="3657067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a=b&gt;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a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=3&gt;4a=00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假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 a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的值是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66199" y="1800360"/>
            <a:ext cx="3657066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a=b&lt;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a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=3&lt;4a=11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真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的值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是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91135" y="2142219"/>
            <a:ext cx="4347025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(a=b)&gt;c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4&gt;50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假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的值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是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先赋值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比较</a:t>
            </a:r>
          </a:p>
        </p:txBody>
      </p:sp>
      <p:sp>
        <p:nvSpPr>
          <p:cNvPr id="9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91135" y="2473654"/>
            <a:ext cx="3723570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a&lt;b=c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0=c,</a:t>
            </a:r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无法完成</a:t>
            </a:r>
            <a:r>
              <a:rPr lang="zh-CN" altLang="en-US" sz="16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赋值运算，错误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91135" y="2804012"/>
            <a:ext cx="4662909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a&lt;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b=c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a&lt;53&lt;50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,b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的值是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先赋值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比较</a:t>
            </a:r>
          </a:p>
          <a:p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4233821" y="3910087"/>
            <a:ext cx="4342802" cy="343805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强烈建议：编程时，利用</a:t>
            </a:r>
            <a:r>
              <a:rPr lang="en-US" altLang="zh-CN" sz="1600" b="1" dirty="0">
                <a:solidFill>
                  <a:srgbClr val="C00000"/>
                </a:solidFill>
              </a:rPr>
              <a:t>()</a:t>
            </a:r>
            <a:r>
              <a:rPr lang="zh-CN" altLang="en-US" sz="1600" b="1" dirty="0">
                <a:solidFill>
                  <a:srgbClr val="C00000"/>
                </a:solidFill>
              </a:rPr>
              <a:t>表达你的真实意图</a:t>
            </a:r>
            <a:r>
              <a:rPr lang="zh-CN" altLang="en-US" sz="1600" dirty="0">
                <a:solidFill>
                  <a:srgbClr val="C00000"/>
                </a:solidFill>
              </a:rPr>
              <a:t>。</a:t>
            </a:r>
            <a:endParaRPr lang="en-US" altLang="zh-CN" sz="1600" dirty="0">
              <a:solidFill>
                <a:srgbClr val="C00000"/>
              </a:solidFill>
            </a:endParaRPr>
          </a:p>
          <a:p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en-US" altLang="zh-CN" sz="3200" dirty="0"/>
              <a:t>4 </a:t>
            </a:r>
            <a:r>
              <a:rPr lang="zh-CN" altLang="en-US" sz="3200" dirty="0"/>
              <a:t>逻辑思维与计算机解题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4.1 </a:t>
            </a:r>
            <a:r>
              <a:rPr lang="zh-CN" altLang="en-US" sz="2000" dirty="0"/>
              <a:t>关系运算和关系表达式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4.7 </a:t>
            </a:r>
            <a:r>
              <a:rPr lang="zh-CN" altLang="en-US" sz="2000" dirty="0"/>
              <a:t>逻辑问题及其解法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4.2 </a:t>
            </a:r>
            <a:r>
              <a:rPr lang="zh-CN" altLang="en-US" sz="2000" dirty="0"/>
              <a:t>枚举法的思路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4.4 </a:t>
            </a:r>
            <a:r>
              <a:rPr lang="zh-CN" altLang="en-US" sz="2000" dirty="0"/>
              <a:t>分支结构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4.3 </a:t>
            </a:r>
            <a:r>
              <a:rPr lang="zh-CN" altLang="en-US" sz="2000" dirty="0"/>
              <a:t>循环结构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4.5 </a:t>
            </a:r>
            <a:r>
              <a:rPr lang="zh-CN" altLang="en-US" sz="2000" dirty="0"/>
              <a:t>任务</a:t>
            </a:r>
            <a:r>
              <a:rPr lang="en-US" altLang="zh-CN" sz="2000" dirty="0"/>
              <a:t>4.1</a:t>
            </a:r>
            <a:r>
              <a:rPr lang="zh-CN" altLang="en-US" sz="2000" dirty="0"/>
              <a:t>的程序框图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4.6 </a:t>
            </a:r>
            <a:r>
              <a:rPr lang="zh-CN" altLang="en-US" sz="2000" dirty="0"/>
              <a:t>任务</a:t>
            </a:r>
            <a:r>
              <a:rPr lang="en-US" altLang="zh-CN" sz="2000" dirty="0"/>
              <a:t>4.1</a:t>
            </a:r>
            <a:r>
              <a:rPr lang="zh-CN" altLang="en-US" sz="2000" dirty="0"/>
              <a:t>的参考程序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4.7 </a:t>
            </a:r>
            <a:r>
              <a:rPr lang="zh-CN" altLang="en-US" sz="2000" dirty="0"/>
              <a:t>任务</a:t>
            </a:r>
            <a:r>
              <a:rPr lang="en-US" altLang="zh-CN" sz="2000" dirty="0"/>
              <a:t>4.2</a:t>
            </a:r>
            <a:r>
              <a:rPr lang="zh-CN" altLang="en-US" sz="2000" dirty="0"/>
              <a:t>的参考程序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利用循环</a:t>
            </a:r>
            <a:r>
              <a:rPr lang="en-US" altLang="zh-CN" sz="2000" dirty="0"/>
              <a:t>+</a:t>
            </a:r>
            <a:r>
              <a:rPr lang="zh-CN" altLang="en-US" sz="2000" dirty="0"/>
              <a:t>枚举法解题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5517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课后练习：</a:t>
            </a:r>
            <a:r>
              <a:rPr lang="zh-CN" altLang="en-US" b="1" dirty="0" smtClean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关系</a:t>
            </a:r>
            <a:r>
              <a:rPr lang="zh-CN" altLang="en-US" b="1" dirty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运算符</a:t>
            </a:r>
            <a:r>
              <a:rPr lang="zh-CN" altLang="en-US" b="1" dirty="0">
                <a:solidFill>
                  <a:srgbClr val="080808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的优先级</a:t>
            </a:r>
            <a:r>
              <a:rPr lang="zh-CN" altLang="en-US" b="1" dirty="0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高于</a:t>
            </a:r>
            <a:r>
              <a:rPr lang="zh-CN" altLang="en-US" b="1" dirty="0">
                <a:solidFill>
                  <a:srgbClr val="0066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赋值运算符</a:t>
            </a:r>
            <a:endParaRPr lang="en-US" altLang="zh-CN" b="1" dirty="0">
              <a:solidFill>
                <a:srgbClr val="0066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51935"/>
            <a:ext cx="8089900" cy="532808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 err="1"/>
              <a:t>int</a:t>
            </a:r>
            <a:r>
              <a:rPr lang="en-US" altLang="zh-CN" dirty="0"/>
              <a:t> a=3,b=4,c=5,d=6;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a=b&gt;c</a:t>
            </a:r>
            <a:r>
              <a:rPr lang="en-US" altLang="zh-CN" dirty="0">
                <a:solidFill>
                  <a:srgbClr val="0303DF"/>
                </a:solidFill>
              </a:rPr>
              <a:t> </a:t>
            </a:r>
            <a:r>
              <a:rPr lang="zh-CN" altLang="en-US" dirty="0"/>
              <a:t>的值是什么</a:t>
            </a:r>
            <a:r>
              <a:rPr lang="en-US" altLang="zh-CN" dirty="0"/>
              <a:t>?  </a:t>
            </a:r>
            <a:r>
              <a:rPr lang="zh-CN" altLang="en-US" dirty="0"/>
              <a:t>执行后</a:t>
            </a:r>
            <a:r>
              <a:rPr lang="en-US" altLang="zh-CN" dirty="0"/>
              <a:t>a</a:t>
            </a:r>
            <a:r>
              <a:rPr lang="zh-CN" altLang="en-US" dirty="0"/>
              <a:t>的值是多少？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根据优先级，</a:t>
            </a:r>
            <a:r>
              <a:rPr lang="zh-CN" altLang="en-US" dirty="0">
                <a:solidFill>
                  <a:srgbClr val="0303DF"/>
                </a:solidFill>
              </a:rPr>
              <a:t>先运算</a:t>
            </a:r>
            <a:r>
              <a:rPr lang="en-US" altLang="zh-CN" dirty="0">
                <a:solidFill>
                  <a:srgbClr val="0303DF"/>
                </a:solidFill>
              </a:rPr>
              <a:t>b&gt;c</a:t>
            </a:r>
            <a:r>
              <a:rPr lang="zh-CN" altLang="en-US" dirty="0"/>
              <a:t>，然后赋值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b&gt;c</a:t>
            </a:r>
            <a:r>
              <a:rPr lang="zh-CN" altLang="en-US" dirty="0"/>
              <a:t>的结果为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303DF"/>
                </a:solidFill>
              </a:rPr>
              <a:t>然后将结果赋予</a:t>
            </a:r>
            <a:r>
              <a:rPr lang="en-US" altLang="zh-CN" dirty="0">
                <a:solidFill>
                  <a:srgbClr val="0303DF"/>
                </a:solidFill>
              </a:rPr>
              <a:t>a=0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7030A0"/>
                </a:solidFill>
              </a:rPr>
              <a:t>表达式的值为</a:t>
            </a:r>
            <a:r>
              <a:rPr lang="en-US" altLang="zh-CN" b="1" dirty="0">
                <a:solidFill>
                  <a:srgbClr val="7030A0"/>
                </a:solidFill>
              </a:rPr>
              <a:t>false</a:t>
            </a:r>
            <a:r>
              <a:rPr lang="zh-CN" altLang="en-US" dirty="0"/>
              <a:t>，或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条件语句  </a:t>
            </a:r>
            <a:r>
              <a:rPr lang="en-US" altLang="zh-CN" dirty="0"/>
              <a:t>if (a=b&gt;c) </a:t>
            </a:r>
            <a:r>
              <a:rPr lang="zh-CN" altLang="en-US" dirty="0"/>
              <a:t>相当于 </a:t>
            </a:r>
            <a:r>
              <a:rPr lang="en-US" altLang="zh-CN" dirty="0"/>
              <a:t>if (false) </a:t>
            </a:r>
            <a:r>
              <a:rPr lang="zh-CN" altLang="en-US" dirty="0"/>
              <a:t>， </a:t>
            </a:r>
            <a:r>
              <a:rPr lang="en-US" altLang="zh-CN" dirty="0"/>
              <a:t>if (0)</a:t>
            </a:r>
            <a:r>
              <a:rPr lang="zh-CN" altLang="en-US" dirty="0"/>
              <a:t>，</a:t>
            </a:r>
            <a:r>
              <a:rPr lang="en-US" altLang="zh-CN" dirty="0"/>
              <a:t>if (!true)</a:t>
            </a:r>
            <a:r>
              <a:rPr lang="zh-CN" altLang="en-US" dirty="0"/>
              <a:t>，</a:t>
            </a:r>
            <a:r>
              <a:rPr lang="en-US" altLang="zh-CN" dirty="0"/>
              <a:t> if </a:t>
            </a:r>
            <a:r>
              <a:rPr lang="en-US" altLang="zh-CN" dirty="0" smtClean="0"/>
              <a:t>(!5) 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a=b&lt;c</a:t>
            </a:r>
            <a:r>
              <a:rPr lang="en-US" altLang="zh-CN" dirty="0"/>
              <a:t> </a:t>
            </a:r>
            <a:r>
              <a:rPr lang="zh-CN" altLang="en-US" dirty="0"/>
              <a:t>的值是什么</a:t>
            </a:r>
            <a:r>
              <a:rPr lang="en-US" altLang="zh-CN" dirty="0"/>
              <a:t>?  </a:t>
            </a:r>
            <a:r>
              <a:rPr lang="zh-CN" altLang="en-US" dirty="0"/>
              <a:t>执行后</a:t>
            </a:r>
            <a:r>
              <a:rPr lang="en-US" altLang="zh-CN" dirty="0"/>
              <a:t>a</a:t>
            </a:r>
            <a:r>
              <a:rPr lang="zh-CN" altLang="en-US" dirty="0"/>
              <a:t>的值是多少？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0303DF"/>
                </a:solidFill>
              </a:rPr>
              <a:t>先运算</a:t>
            </a:r>
            <a:r>
              <a:rPr lang="en-US" altLang="zh-CN" dirty="0">
                <a:solidFill>
                  <a:srgbClr val="0303DF"/>
                </a:solidFill>
              </a:rPr>
              <a:t>b&lt;c</a:t>
            </a:r>
            <a:r>
              <a:rPr lang="zh-CN" altLang="en-US" dirty="0"/>
              <a:t>，然后赋值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b&lt;c</a:t>
            </a:r>
            <a:r>
              <a:rPr lang="zh-CN" altLang="en-US" dirty="0"/>
              <a:t>的结果为</a:t>
            </a:r>
            <a:r>
              <a:rPr lang="en-US" altLang="zh-CN" dirty="0"/>
              <a:t>1</a:t>
            </a:r>
            <a:r>
              <a:rPr lang="zh-CN" altLang="en-US" dirty="0"/>
              <a:t>，赋值后</a:t>
            </a:r>
            <a:r>
              <a:rPr lang="en-US" altLang="zh-CN" dirty="0"/>
              <a:t>a=1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7030A0"/>
                </a:solidFill>
              </a:rPr>
              <a:t>表达式的值为</a:t>
            </a:r>
            <a:r>
              <a:rPr lang="en-US" altLang="zh-CN" b="1" dirty="0">
                <a:solidFill>
                  <a:srgbClr val="7030A0"/>
                </a:solidFill>
              </a:rPr>
              <a:t>true</a:t>
            </a:r>
            <a:r>
              <a:rPr lang="zh-CN" altLang="en-US" dirty="0"/>
              <a:t>，或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9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课后</a:t>
            </a:r>
            <a:r>
              <a:rPr lang="zh-CN" altLang="en-US" b="1" dirty="0" smtClean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练习：</a:t>
            </a:r>
            <a:r>
              <a:rPr lang="zh-CN" altLang="en-US" b="1" dirty="0" smtClean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关系</a:t>
            </a:r>
            <a:r>
              <a:rPr lang="zh-CN" altLang="en-US" b="1" dirty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运算符</a:t>
            </a:r>
            <a:r>
              <a:rPr lang="zh-CN" altLang="en-US" b="1" dirty="0">
                <a:solidFill>
                  <a:srgbClr val="080808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的优先级</a:t>
            </a:r>
            <a:r>
              <a:rPr lang="zh-CN" altLang="en-US" b="1" dirty="0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高于</a:t>
            </a:r>
            <a:r>
              <a:rPr lang="zh-CN" altLang="en-US" b="1" dirty="0">
                <a:solidFill>
                  <a:srgbClr val="0066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赋值运算符</a:t>
            </a:r>
            <a:endParaRPr lang="en-US" altLang="zh-CN" b="1" dirty="0">
              <a:solidFill>
                <a:srgbClr val="0066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51935"/>
            <a:ext cx="8089900" cy="532808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(a=b)&gt;c </a:t>
            </a:r>
            <a:r>
              <a:rPr lang="zh-CN" altLang="en-US" dirty="0"/>
              <a:t>的值是什么？执行后</a:t>
            </a:r>
            <a:r>
              <a:rPr lang="en-US" altLang="zh-CN" dirty="0"/>
              <a:t>a</a:t>
            </a:r>
            <a:r>
              <a:rPr lang="zh-CN" altLang="en-US" dirty="0"/>
              <a:t>的值是多少？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由于</a:t>
            </a:r>
            <a:r>
              <a:rPr lang="en-US" altLang="zh-CN" dirty="0"/>
              <a:t>()</a:t>
            </a:r>
            <a:r>
              <a:rPr lang="zh-CN" altLang="en-US" dirty="0"/>
              <a:t>的优先级最高，因此</a:t>
            </a:r>
            <a:r>
              <a:rPr lang="zh-CN" altLang="en-US" dirty="0">
                <a:solidFill>
                  <a:srgbClr val="0303DF"/>
                </a:solidFill>
              </a:rPr>
              <a:t>先赋值后比较</a:t>
            </a:r>
            <a:endParaRPr lang="en-US" altLang="zh-CN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先执行</a:t>
            </a:r>
            <a:r>
              <a:rPr lang="en-US" altLang="zh-CN" dirty="0"/>
              <a:t>a=b</a:t>
            </a:r>
            <a:r>
              <a:rPr lang="zh-CN" altLang="en-US" dirty="0"/>
              <a:t>，使</a:t>
            </a:r>
            <a:r>
              <a:rPr lang="en-US" altLang="zh-CN" dirty="0"/>
              <a:t>a</a:t>
            </a:r>
            <a:r>
              <a:rPr lang="zh-CN" altLang="en-US" dirty="0"/>
              <a:t>等于</a:t>
            </a:r>
            <a:r>
              <a:rPr lang="en-US" altLang="zh-CN" dirty="0"/>
              <a:t>b</a:t>
            </a:r>
            <a:r>
              <a:rPr lang="zh-CN" altLang="en-US" dirty="0"/>
              <a:t>的值</a:t>
            </a:r>
            <a:r>
              <a:rPr lang="en-US" altLang="zh-CN" dirty="0"/>
              <a:t>4</a:t>
            </a:r>
            <a:r>
              <a:rPr lang="zh-CN" altLang="en-US" dirty="0"/>
              <a:t>，然后</a:t>
            </a:r>
            <a:r>
              <a:rPr lang="zh-CN" altLang="en-US" dirty="0">
                <a:solidFill>
                  <a:srgbClr val="0303DF"/>
                </a:solidFill>
              </a:rPr>
              <a:t>将</a:t>
            </a:r>
            <a:r>
              <a:rPr lang="en-US" altLang="zh-CN" dirty="0">
                <a:solidFill>
                  <a:srgbClr val="0303DF"/>
                </a:solidFill>
              </a:rPr>
              <a:t>a</a:t>
            </a:r>
            <a:r>
              <a:rPr lang="zh-CN" altLang="en-US" dirty="0">
                <a:solidFill>
                  <a:srgbClr val="0303DF"/>
                </a:solidFill>
              </a:rPr>
              <a:t>的值与</a:t>
            </a:r>
            <a:r>
              <a:rPr lang="en-US" altLang="zh-CN" dirty="0">
                <a:solidFill>
                  <a:srgbClr val="0303DF"/>
                </a:solidFill>
              </a:rPr>
              <a:t>c</a:t>
            </a:r>
            <a:r>
              <a:rPr lang="zh-CN" altLang="en-US" dirty="0">
                <a:solidFill>
                  <a:srgbClr val="0303DF"/>
                </a:solidFill>
              </a:rPr>
              <a:t>的值比较</a:t>
            </a:r>
            <a:r>
              <a:rPr lang="zh-CN" altLang="en-US" dirty="0"/>
              <a:t>，因此表达式</a:t>
            </a:r>
            <a:r>
              <a:rPr lang="en-US" altLang="zh-CN" dirty="0"/>
              <a:t>(a=b)&gt;c</a:t>
            </a:r>
            <a:r>
              <a:rPr lang="zh-CN" altLang="en-US" dirty="0"/>
              <a:t>的值为</a:t>
            </a:r>
            <a:r>
              <a:rPr lang="en-US" altLang="zh-CN" dirty="0"/>
              <a:t>false</a:t>
            </a:r>
            <a:r>
              <a:rPr lang="zh-CN" altLang="en-US" dirty="0"/>
              <a:t>，或</a:t>
            </a:r>
            <a:r>
              <a:rPr lang="en-US" altLang="zh-CN" dirty="0"/>
              <a:t>0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a&lt;b=c</a:t>
            </a:r>
            <a:r>
              <a:rPr lang="en-US" altLang="zh-CN" dirty="0"/>
              <a:t> </a:t>
            </a:r>
            <a:r>
              <a:rPr lang="zh-CN" altLang="en-US" dirty="0"/>
              <a:t>的值是什么</a:t>
            </a:r>
            <a:r>
              <a:rPr lang="en-US" altLang="zh-CN" dirty="0"/>
              <a:t>?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7030A0"/>
                </a:solidFill>
              </a:rPr>
              <a:t>a&lt;b</a:t>
            </a:r>
            <a:r>
              <a:rPr lang="zh-CN" altLang="en-US" b="1" dirty="0">
                <a:solidFill>
                  <a:srgbClr val="7030A0"/>
                </a:solidFill>
              </a:rPr>
              <a:t>结果为</a:t>
            </a:r>
            <a:r>
              <a:rPr lang="en-US" altLang="zh-CN" b="1" dirty="0">
                <a:solidFill>
                  <a:srgbClr val="7030A0"/>
                </a:solidFill>
              </a:rPr>
              <a:t>0</a:t>
            </a:r>
            <a:r>
              <a:rPr lang="zh-CN" altLang="en-US" b="1" dirty="0">
                <a:solidFill>
                  <a:srgbClr val="7030A0"/>
                </a:solidFill>
              </a:rPr>
              <a:t>，</a:t>
            </a:r>
            <a:r>
              <a:rPr lang="en-US" altLang="zh-CN" b="1" dirty="0">
                <a:solidFill>
                  <a:srgbClr val="7030A0"/>
                </a:solidFill>
              </a:rPr>
              <a:t>0=c</a:t>
            </a:r>
            <a:r>
              <a:rPr lang="zh-CN" altLang="en-US" b="1" dirty="0">
                <a:solidFill>
                  <a:srgbClr val="7030A0"/>
                </a:solidFill>
              </a:rPr>
              <a:t>无法完成赋值，错误</a:t>
            </a:r>
            <a:endParaRPr lang="en-US" altLang="zh-CN" b="1" dirty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a&lt;(b=c) </a:t>
            </a:r>
            <a:r>
              <a:rPr lang="zh-CN" altLang="en-US" dirty="0"/>
              <a:t>的值是什么</a:t>
            </a:r>
            <a:r>
              <a:rPr lang="en-US" altLang="zh-CN" dirty="0"/>
              <a:t>?  </a:t>
            </a:r>
            <a:r>
              <a:rPr lang="zh-CN" altLang="en-US" dirty="0"/>
              <a:t>执行后</a:t>
            </a:r>
            <a:r>
              <a:rPr lang="en-US" altLang="zh-CN" dirty="0"/>
              <a:t>b</a:t>
            </a:r>
            <a:r>
              <a:rPr lang="zh-CN" altLang="en-US" dirty="0"/>
              <a:t>的值是多少</a:t>
            </a:r>
            <a:r>
              <a:rPr lang="en-US" altLang="zh-CN" dirty="0"/>
              <a:t>?   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b</a:t>
            </a:r>
            <a:r>
              <a:rPr lang="zh-CN" altLang="en-US" dirty="0"/>
              <a:t>的值是</a:t>
            </a:r>
            <a:r>
              <a:rPr lang="en-US" altLang="zh-CN" dirty="0"/>
              <a:t>5</a:t>
            </a:r>
            <a:r>
              <a:rPr lang="zh-CN" altLang="en-US" dirty="0"/>
              <a:t>，表达式</a:t>
            </a:r>
            <a:r>
              <a:rPr lang="en-US" altLang="zh-CN" dirty="0"/>
              <a:t>a&lt;(b=c)</a:t>
            </a:r>
            <a:r>
              <a:rPr lang="zh-CN" altLang="en-US" dirty="0"/>
              <a:t>的值是</a:t>
            </a:r>
            <a:r>
              <a:rPr lang="en-US" altLang="zh-CN" dirty="0"/>
              <a:t>true</a:t>
            </a:r>
            <a:r>
              <a:rPr lang="zh-CN" altLang="en-US" dirty="0"/>
              <a:t>，或</a:t>
            </a:r>
            <a:r>
              <a:rPr lang="en-US" altLang="zh-CN" dirty="0"/>
              <a:t>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u="sng" dirty="0" smtClean="0">
                <a:solidFill>
                  <a:srgbClr val="C00000"/>
                </a:solidFill>
              </a:rPr>
              <a:t>强烈建议：编程时，利用</a:t>
            </a:r>
            <a:r>
              <a:rPr lang="en-US" altLang="zh-CN" b="1" u="sng" dirty="0" smtClean="0">
                <a:solidFill>
                  <a:srgbClr val="C00000"/>
                </a:solidFill>
              </a:rPr>
              <a:t>()</a:t>
            </a:r>
            <a:r>
              <a:rPr lang="zh-CN" altLang="en-US" b="1" u="sng" dirty="0" smtClean="0">
                <a:solidFill>
                  <a:srgbClr val="C00000"/>
                </a:solidFill>
              </a:rPr>
              <a:t>表达你的真实意图</a:t>
            </a:r>
            <a:r>
              <a:rPr lang="zh-CN" altLang="en-US" dirty="0" smtClean="0">
                <a:solidFill>
                  <a:srgbClr val="C00000"/>
                </a:solidFill>
              </a:rPr>
              <a:t>。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96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/>
              <a:t>枚举法的思路（穷举法，</a:t>
            </a:r>
            <a:r>
              <a:rPr lang="zh-CN" altLang="en-US" dirty="0" smtClean="0"/>
              <a:t>暴力法）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所谓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枚举法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逐个考察某类事件的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所有可能情况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，从而得出结论；（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暴力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枚举法是利用计算机运算速度快、精确度高的特点，对要解决问题的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所有可能情况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，一个不漏地进行检验，从中找出符合要求的</a:t>
            </a:r>
            <a:r>
              <a:rPr lang="zh-CN" altLang="en-US" sz="2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答案</a:t>
            </a:r>
            <a:endParaRPr lang="en-US" altLang="zh-CN" sz="2000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枚举法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是通过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牺牲时间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来换取答案的全面性；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 smtClean="0"/>
              <a:t>例如，如果忘记了一个文件设置的密码，许多</a:t>
            </a:r>
            <a:r>
              <a:rPr kumimoji="1" lang="zh-CN" altLang="en-US" sz="2000" b="1" dirty="0" smtClean="0">
                <a:solidFill>
                  <a:srgbClr val="7030A0"/>
                </a:solidFill>
              </a:rPr>
              <a:t>破解密码软件</a:t>
            </a:r>
            <a:r>
              <a:rPr kumimoji="1" lang="zh-CN" altLang="en-US" sz="2000" dirty="0" smtClean="0"/>
              <a:t>采用的思想都是采用穷举法逐一测试；</a:t>
            </a:r>
            <a:endParaRPr kumimoji="1" lang="en-US" altLang="zh-CN" sz="2000" dirty="0" smtClean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 smtClean="0">
                <a:solidFill>
                  <a:srgbClr val="7030A0"/>
                </a:solidFill>
              </a:rPr>
              <a:t>实验：</a:t>
            </a:r>
            <a:r>
              <a:rPr kumimoji="1" lang="zh-CN" altLang="en-US" sz="2000" dirty="0" smtClean="0"/>
              <a:t>以背包问题为例</a:t>
            </a:r>
            <a:r>
              <a:rPr kumimoji="1" lang="zh-CN" altLang="en-US" sz="2000" smtClean="0"/>
              <a:t>，掌握枚举法（穷举、暴力、蛮力）的</a:t>
            </a:r>
            <a:r>
              <a:rPr kumimoji="1" lang="zh-CN" altLang="en-US" sz="2000" dirty="0" smtClean="0"/>
              <a:t>思想。</a:t>
            </a:r>
            <a:endParaRPr kumimoji="1" lang="en-US" altLang="zh-CN" sz="2000" dirty="0" smtClean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lang="en-US" altLang="zh-CN" sz="1800" dirty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33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自学：</a:t>
            </a:r>
            <a:r>
              <a:rPr lang="zh-CN" altLang="en-US" dirty="0" smtClean="0"/>
              <a:t>使用</a:t>
            </a:r>
            <a:r>
              <a:rPr lang="zh-CN" altLang="en-US" dirty="0">
                <a:solidFill>
                  <a:srgbClr val="0000CC"/>
                </a:solidFill>
              </a:rPr>
              <a:t>关系</a:t>
            </a:r>
            <a:r>
              <a:rPr lang="zh-CN" altLang="en-US" dirty="0" smtClean="0">
                <a:solidFill>
                  <a:srgbClr val="0000CC"/>
                </a:solidFill>
              </a:rPr>
              <a:t>表达式</a:t>
            </a:r>
            <a:r>
              <a:rPr lang="en-US" altLang="zh-CN" dirty="0" smtClean="0">
                <a:solidFill>
                  <a:srgbClr val="0000CC"/>
                </a:solidFill>
              </a:rPr>
              <a:t>+</a:t>
            </a:r>
            <a:r>
              <a:rPr lang="zh-CN" altLang="en-US" dirty="0" smtClean="0">
                <a:solidFill>
                  <a:srgbClr val="0000CC"/>
                </a:solidFill>
              </a:rPr>
              <a:t>枚举法</a:t>
            </a:r>
            <a:r>
              <a:rPr lang="zh-CN" altLang="en-US" dirty="0" smtClean="0"/>
              <a:t>解决实际问题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2383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谁做的好事？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山东大学</a:t>
            </a:r>
            <a:r>
              <a:rPr lang="zh-CN" altLang="en-US" sz="2000" dirty="0" smtClean="0">
                <a:latin typeface="+mn-ea"/>
              </a:rPr>
              <a:t>计算机科学与技术学院</a:t>
            </a:r>
            <a:r>
              <a:rPr lang="zh-CN" altLang="en-US" sz="2000" dirty="0">
                <a:latin typeface="+mn-ea"/>
              </a:rPr>
              <a:t>有</a:t>
            </a:r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四位</a:t>
            </a:r>
            <a:r>
              <a:rPr lang="zh-CN" altLang="en-US" sz="2000" dirty="0">
                <a:latin typeface="+mn-ea"/>
              </a:rPr>
              <a:t>同学中的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</a:rPr>
              <a:t>一位</a:t>
            </a:r>
            <a:r>
              <a:rPr lang="zh-CN" altLang="en-US" sz="2000" dirty="0">
                <a:latin typeface="+mn-ea"/>
              </a:rPr>
              <a:t>做了好事，不留名，表扬信来了之后，校长问这四位是谁做的好事。</a:t>
            </a:r>
          </a:p>
          <a:p>
            <a:pPr marL="971550" lvl="1"/>
            <a:r>
              <a:rPr lang="en-US" altLang="zh-CN" sz="1800" dirty="0">
                <a:solidFill>
                  <a:srgbClr val="0303DF"/>
                </a:solidFill>
                <a:latin typeface="+mn-ea"/>
              </a:rPr>
              <a:t>A</a:t>
            </a:r>
            <a:r>
              <a:rPr lang="zh-CN" altLang="en-US" sz="1800" dirty="0">
                <a:latin typeface="+mn-ea"/>
              </a:rPr>
              <a:t>说：不是我</a:t>
            </a:r>
            <a:endParaRPr lang="en-US" altLang="zh-CN" sz="1800" dirty="0">
              <a:latin typeface="+mn-ea"/>
            </a:endParaRPr>
          </a:p>
          <a:p>
            <a:pPr marL="971550" lvl="1"/>
            <a:r>
              <a:rPr lang="en-US" altLang="zh-CN" sz="1800" dirty="0">
                <a:solidFill>
                  <a:srgbClr val="0303DF"/>
                </a:solidFill>
                <a:latin typeface="+mn-ea"/>
              </a:rPr>
              <a:t>B</a:t>
            </a:r>
            <a:r>
              <a:rPr lang="zh-CN" altLang="en-US" sz="1800" dirty="0">
                <a:latin typeface="+mn-ea"/>
              </a:rPr>
              <a:t>说：是</a:t>
            </a:r>
            <a:r>
              <a:rPr lang="en-US" altLang="zh-CN" sz="1800" dirty="0">
                <a:latin typeface="+mn-ea"/>
              </a:rPr>
              <a:t>C</a:t>
            </a:r>
          </a:p>
          <a:p>
            <a:pPr marL="971550" lvl="1"/>
            <a:r>
              <a:rPr lang="en-US" altLang="zh-CN" sz="1800" dirty="0">
                <a:solidFill>
                  <a:srgbClr val="0303DF"/>
                </a:solidFill>
                <a:latin typeface="+mn-ea"/>
              </a:rPr>
              <a:t>C</a:t>
            </a:r>
            <a:r>
              <a:rPr lang="zh-CN" altLang="en-US" sz="1800" dirty="0">
                <a:latin typeface="+mn-ea"/>
              </a:rPr>
              <a:t>说：是</a:t>
            </a:r>
            <a:r>
              <a:rPr lang="en-US" altLang="zh-CN" sz="1800" dirty="0">
                <a:latin typeface="+mn-ea"/>
              </a:rPr>
              <a:t>D</a:t>
            </a:r>
          </a:p>
          <a:p>
            <a:pPr marL="971550" lvl="1"/>
            <a:r>
              <a:rPr lang="en-US" altLang="zh-CN" sz="1800" dirty="0">
                <a:solidFill>
                  <a:srgbClr val="0303DF"/>
                </a:solidFill>
                <a:latin typeface="+mn-ea"/>
              </a:rPr>
              <a:t>D</a:t>
            </a:r>
            <a:r>
              <a:rPr lang="zh-CN" altLang="en-US" sz="1800" dirty="0">
                <a:latin typeface="+mn-ea"/>
              </a:rPr>
              <a:t>说：他胡说（</a:t>
            </a:r>
            <a:r>
              <a:rPr lang="en-US" altLang="zh-CN" sz="1800" dirty="0">
                <a:latin typeface="+mn-ea"/>
              </a:rPr>
              <a:t>C</a:t>
            </a:r>
            <a:r>
              <a:rPr lang="zh-CN" altLang="en-US" sz="1800" dirty="0">
                <a:latin typeface="+mn-ea"/>
              </a:rPr>
              <a:t>胡说）</a:t>
            </a:r>
            <a:endParaRPr lang="en-US" altLang="zh-CN" sz="18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已知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三个人说的是真话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一个人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说的是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假话</a:t>
            </a:r>
            <a:r>
              <a:rPr lang="zh-CN" altLang="en-US" sz="2000" dirty="0">
                <a:latin typeface="+mn-ea"/>
              </a:rPr>
              <a:t>。现在要根据这些信息，找出做了好事的人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+mn-ea"/>
              </a:rPr>
              <a:t>枚举法解决上述问题</a:t>
            </a:r>
            <a:endParaRPr lang="en-US" altLang="zh-CN" sz="2000" b="1" dirty="0" smtClean="0">
              <a:latin typeface="+mn-ea"/>
            </a:endParaRPr>
          </a:p>
          <a:p>
            <a:pPr marL="971550" lvl="1"/>
            <a:r>
              <a:rPr lang="zh-CN" altLang="en-US" sz="1800" dirty="0" smtClean="0">
                <a:latin typeface="+mn-ea"/>
              </a:rPr>
              <a:t>首先假设</a:t>
            </a:r>
            <a:r>
              <a:rPr lang="en-US" altLang="zh-CN" sz="1800" dirty="0" smtClean="0">
                <a:latin typeface="+mn-ea"/>
              </a:rPr>
              <a:t>A</a:t>
            </a:r>
            <a:r>
              <a:rPr lang="zh-CN" altLang="en-US" sz="1800" dirty="0" smtClean="0">
                <a:latin typeface="+mn-ea"/>
              </a:rPr>
              <a:t>做了好事，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如果使上述四句话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真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假</a:t>
            </a:r>
            <a:r>
              <a:rPr lang="zh-CN" altLang="en-US" sz="1800" dirty="0" smtClean="0">
                <a:latin typeface="+mn-ea"/>
              </a:rPr>
              <a:t>，则就是</a:t>
            </a:r>
            <a:r>
              <a:rPr lang="en-US" altLang="zh-CN" sz="1800" dirty="0" smtClean="0">
                <a:latin typeface="+mn-ea"/>
              </a:rPr>
              <a:t>A</a:t>
            </a:r>
            <a:r>
              <a:rPr lang="zh-CN" altLang="en-US" sz="1800" dirty="0" smtClean="0">
                <a:latin typeface="+mn-ea"/>
              </a:rPr>
              <a:t>做了好事；</a:t>
            </a:r>
            <a:endParaRPr lang="en-US" altLang="zh-CN" sz="1800" dirty="0" smtClean="0">
              <a:latin typeface="+mn-ea"/>
            </a:endParaRPr>
          </a:p>
          <a:p>
            <a:pPr marL="971550" lvl="1"/>
            <a:r>
              <a:rPr lang="zh-CN" altLang="en-US" sz="1800" dirty="0" smtClean="0">
                <a:latin typeface="+mn-ea"/>
              </a:rPr>
              <a:t>否则，依次假设</a:t>
            </a:r>
            <a:r>
              <a:rPr lang="en-US" altLang="zh-CN" sz="1800" dirty="0" smtClean="0">
                <a:latin typeface="+mn-ea"/>
              </a:rPr>
              <a:t>B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smtClean="0">
                <a:latin typeface="+mn-ea"/>
              </a:rPr>
              <a:t>C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smtClean="0">
                <a:latin typeface="+mn-ea"/>
              </a:rPr>
              <a:t>D</a:t>
            </a:r>
            <a:r>
              <a:rPr lang="zh-CN" altLang="en-US" sz="1800" dirty="0" smtClean="0">
                <a:latin typeface="+mn-ea"/>
              </a:rPr>
              <a:t>做了好事，能够使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上述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四句话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真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假的人，</a:t>
            </a:r>
            <a:r>
              <a:rPr lang="zh-CN" altLang="en-US" sz="1800" dirty="0" smtClean="0">
                <a:solidFill>
                  <a:srgbClr val="0000CC"/>
                </a:solidFill>
                <a:latin typeface="+mn-ea"/>
              </a:rPr>
              <a:t>即是问题求解。</a:t>
            </a:r>
            <a:endParaRPr lang="en-US" altLang="zh-CN" sz="1800" dirty="0" smtClean="0">
              <a:solidFill>
                <a:srgbClr val="0000CC"/>
              </a:solidFill>
              <a:latin typeface="+mn-ea"/>
            </a:endParaRPr>
          </a:p>
          <a:p>
            <a:pPr marL="971550" lvl="1"/>
            <a:r>
              <a:rPr lang="zh-CN" altLang="en-US" sz="1800" dirty="0" smtClean="0">
                <a:solidFill>
                  <a:srgbClr val="7030A0"/>
                </a:solidFill>
                <a:latin typeface="+mn-ea"/>
              </a:rPr>
              <a:t>枚举法：枚举所有的可能。</a:t>
            </a:r>
            <a:endParaRPr lang="en-US" altLang="zh-CN" sz="1800" dirty="0">
              <a:solidFill>
                <a:srgbClr val="7030A0"/>
              </a:solidFill>
              <a:latin typeface="+mn-ea"/>
            </a:endParaRPr>
          </a:p>
          <a:p>
            <a:pPr marL="971550" lvl="1"/>
            <a:endParaRPr lang="en-US" altLang="zh-CN" sz="1800" b="1" dirty="0" smtClean="0">
              <a:solidFill>
                <a:srgbClr val="7030A0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zh-CN" altLang="en-US" sz="28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4572000" y="2313432"/>
            <a:ext cx="3429000" cy="1371600"/>
          </a:xfrm>
          <a:prstGeom prst="wedgeRoundRectCallout">
            <a:avLst>
              <a:gd name="adj1" fmla="val -19769"/>
              <a:gd name="adj2" fmla="val 5061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思考：如何利用计算机求解该问题？</a:t>
            </a:r>
          </a:p>
        </p:txBody>
      </p:sp>
    </p:spTree>
    <p:extLst>
      <p:ext uri="{BB962C8B-B14F-4D97-AF65-F5344CB8AC3E}">
        <p14:creationId xmlns:p14="http://schemas.microsoft.com/office/powerpoint/2010/main" val="22451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做的好事？</a:t>
            </a:r>
            <a:endParaRPr lang="en-US" altLang="zh-CN" dirty="0">
              <a:latin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可以将四个人说的四句话写成关系表达式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定义变量 </a:t>
            </a:r>
            <a:r>
              <a:rPr lang="en-US" altLang="zh-CN" dirty="0" err="1">
                <a:solidFill>
                  <a:srgbClr val="0000CC"/>
                </a:solidFill>
              </a:rPr>
              <a:t>thisman</a:t>
            </a:r>
            <a:r>
              <a:rPr lang="en-US" altLang="zh-CN" dirty="0">
                <a:solidFill>
                  <a:srgbClr val="0000CC"/>
                </a:solidFill>
              </a:rPr>
              <a:t> </a:t>
            </a:r>
            <a:r>
              <a:rPr lang="zh-CN" altLang="en-US" dirty="0" smtClean="0">
                <a:solidFill>
                  <a:srgbClr val="0000CC"/>
                </a:solidFill>
              </a:rPr>
              <a:t>表示做</a:t>
            </a:r>
            <a:r>
              <a:rPr lang="zh-CN" altLang="en-US" dirty="0">
                <a:solidFill>
                  <a:srgbClr val="0000CC"/>
                </a:solidFill>
              </a:rPr>
              <a:t>了好事的人；</a:t>
            </a:r>
            <a:endParaRPr lang="en-US" altLang="zh-CN" dirty="0"/>
          </a:p>
          <a:p>
            <a:pPr marL="971550" lvl="1"/>
            <a:r>
              <a:rPr lang="en-US" altLang="zh-CN" dirty="0"/>
              <a:t>char </a:t>
            </a:r>
            <a:r>
              <a:rPr lang="en-US" altLang="zh-CN" dirty="0" err="1"/>
              <a:t>thisman</a:t>
            </a:r>
            <a:r>
              <a:rPr lang="en-US" altLang="zh-CN" dirty="0"/>
              <a:t>=‘’;   // </a:t>
            </a:r>
            <a:r>
              <a:rPr lang="zh-CN" altLang="en-US" dirty="0"/>
              <a:t>定义字符变量并初始化为空</a:t>
            </a:r>
            <a:r>
              <a:rPr lang="en-US" altLang="zh-CN" dirty="0"/>
              <a:t>;</a:t>
            </a:r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/>
              <a:t>’A’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/>
              <a:t>=‘A</a:t>
            </a:r>
            <a:r>
              <a:rPr lang="en-US" altLang="zh-CN" dirty="0" smtClean="0"/>
              <a:t>’;</a:t>
            </a:r>
            <a:endParaRPr lang="en-US" altLang="zh-CN" dirty="0"/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 smtClean="0"/>
              <a:t>’B’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 smtClean="0"/>
              <a:t>=‘B’;</a:t>
            </a:r>
          </a:p>
          <a:p>
            <a:pPr marL="971550" lvl="1"/>
            <a:r>
              <a:rPr lang="zh-CN" altLang="en-US" dirty="0" smtClean="0"/>
              <a:t>以此类推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 “</a:t>
            </a:r>
            <a:r>
              <a:rPr lang="en-US" altLang="zh-CN" dirty="0">
                <a:solidFill>
                  <a:srgbClr val="7030A0"/>
                </a:solidFill>
              </a:rPr>
              <a:t>= =</a:t>
            </a:r>
            <a:r>
              <a:rPr lang="en-US" altLang="zh-CN" dirty="0"/>
              <a:t>” </a:t>
            </a:r>
            <a:r>
              <a:rPr lang="zh-CN" altLang="en-US" dirty="0"/>
              <a:t>的含义为 “  </a:t>
            </a:r>
            <a:r>
              <a:rPr lang="zh-CN" altLang="en-US" dirty="0">
                <a:solidFill>
                  <a:srgbClr val="7030A0"/>
                </a:solidFill>
              </a:rPr>
              <a:t>是</a:t>
            </a:r>
            <a:r>
              <a:rPr lang="zh-CN" altLang="en-US" dirty="0"/>
              <a:t>  ” 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 “</a:t>
            </a:r>
            <a:r>
              <a:rPr lang="en-US" altLang="zh-CN" dirty="0">
                <a:solidFill>
                  <a:srgbClr val="7030A0"/>
                </a:solidFill>
              </a:rPr>
              <a:t>!=</a:t>
            </a:r>
            <a:r>
              <a:rPr lang="en-US" altLang="zh-CN" dirty="0"/>
              <a:t> ” </a:t>
            </a:r>
            <a:r>
              <a:rPr lang="zh-CN" altLang="en-US" dirty="0"/>
              <a:t>的含义为 “ </a:t>
            </a:r>
            <a:r>
              <a:rPr lang="zh-CN" altLang="en-US" dirty="0">
                <a:solidFill>
                  <a:srgbClr val="7030A0"/>
                </a:solidFill>
              </a:rPr>
              <a:t>不是</a:t>
            </a:r>
            <a:r>
              <a:rPr lang="zh-CN" alt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451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做的好事？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76046"/>
            <a:ext cx="8089900" cy="48779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利用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关系表达式</a:t>
            </a:r>
            <a:r>
              <a:rPr lang="zh-CN" altLang="en-US" dirty="0">
                <a:latin typeface="+mn-ea"/>
              </a:rPr>
              <a:t>将四个人所说的话表示成：</a:t>
            </a:r>
          </a:p>
          <a:p>
            <a:endParaRPr lang="zh-CN" alt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001973"/>
              </p:ext>
            </p:extLst>
          </p:nvPr>
        </p:nvGraphicFramePr>
        <p:xfrm>
          <a:off x="682625" y="1534092"/>
          <a:ext cx="7705725" cy="2115120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说话人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写成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不是我”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!=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“是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==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是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==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他胡说”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!=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82625" y="3942350"/>
            <a:ext cx="8260196" cy="150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0000CC"/>
                </a:solidFill>
              </a:rPr>
              <a:t>如何根据上述状态判定是谁做的好事？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+mn-ea"/>
              </a:rPr>
              <a:t>已知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</a:rPr>
              <a:t>三个人说的是真话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一个人说的是</a:t>
            </a:r>
            <a:r>
              <a:rPr lang="zh-CN" altLang="en-US" sz="2000" b="1" dirty="0" smtClean="0">
                <a:solidFill>
                  <a:srgbClr val="006600"/>
                </a:solidFill>
                <a:latin typeface="+mn-ea"/>
              </a:rPr>
              <a:t>假话</a:t>
            </a:r>
            <a:endParaRPr lang="en-US" altLang="zh-CN" sz="2000" b="1" dirty="0" smtClean="0">
              <a:solidFill>
                <a:srgbClr val="006600"/>
              </a:solidFill>
              <a:latin typeface="+mn-ea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+mn-ea"/>
              </a:rPr>
              <a:t>因此，</a:t>
            </a:r>
            <a:r>
              <a:rPr lang="zh-CN" altLang="en-US" sz="2000" b="1" dirty="0" smtClean="0">
                <a:solidFill>
                  <a:srgbClr val="7030A0"/>
                </a:solidFill>
                <a:latin typeface="+mn-ea"/>
              </a:rPr>
              <a:t>做好事的人</a:t>
            </a:r>
            <a:r>
              <a:rPr lang="zh-CN" altLang="en-US" sz="2000" dirty="0" smtClean="0">
                <a:latin typeface="+mn-ea"/>
              </a:rPr>
              <a:t>应该使上述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个关系</a:t>
            </a:r>
            <a:r>
              <a:rPr lang="zh-CN" altLang="en-US" sz="2000" dirty="0" smtClean="0">
                <a:latin typeface="+mn-ea"/>
              </a:rPr>
              <a:t>表达式</a:t>
            </a:r>
            <a:r>
              <a:rPr lang="zh-CN" altLang="en-US" sz="2000" b="1" dirty="0" smtClean="0">
                <a:solidFill>
                  <a:srgbClr val="C00000"/>
                </a:solidFill>
                <a:latin typeface="+mn-ea"/>
              </a:rPr>
              <a:t>三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个为真，一个为假；</a:t>
            </a:r>
            <a:endParaRPr lang="en-US" altLang="zh-CN" sz="20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415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枚举法</a:t>
            </a:r>
            <a:r>
              <a:rPr lang="zh-CN" altLang="en-US" dirty="0"/>
              <a:t>的思路（穷举法，暴力）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“谁做的好事？”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，若采用枚举法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四个人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，逐一进行测试；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即测试所有的可能性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/>
              <a:t>若测试到一个人时，若关系表达式 </a:t>
            </a:r>
            <a:r>
              <a:rPr kumimoji="1" lang="en-US" altLang="zh-CN" dirty="0" err="1"/>
              <a:t>thisman</a:t>
            </a:r>
            <a:r>
              <a:rPr kumimoji="1" lang="en-US" altLang="zh-CN" dirty="0">
                <a:solidFill>
                  <a:srgbClr val="C00000"/>
                </a:solidFill>
              </a:rPr>
              <a:t>!=</a:t>
            </a:r>
            <a:r>
              <a:rPr kumimoji="1" lang="en-US" altLang="zh-CN" dirty="0"/>
              <a:t>‘A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、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thisman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==</a:t>
            </a:r>
            <a:r>
              <a:rPr kumimoji="1" lang="en-US" altLang="zh-CN" dirty="0"/>
              <a:t>‘C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、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thisman</a:t>
            </a:r>
            <a:r>
              <a:rPr kumimoji="1" lang="en-US" altLang="zh-CN" dirty="0">
                <a:solidFill>
                  <a:srgbClr val="C00000"/>
                </a:solidFill>
              </a:rPr>
              <a:t>==</a:t>
            </a:r>
            <a:r>
              <a:rPr kumimoji="1" lang="en-US" altLang="zh-CN" dirty="0"/>
              <a:t>‘D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、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thisman</a:t>
            </a:r>
            <a:r>
              <a:rPr kumimoji="1" lang="en-US" altLang="zh-CN" dirty="0">
                <a:solidFill>
                  <a:srgbClr val="C00000"/>
                </a:solidFill>
              </a:rPr>
              <a:t>!=</a:t>
            </a:r>
            <a:r>
              <a:rPr kumimoji="1" lang="en-US" altLang="zh-CN" dirty="0"/>
              <a:t>‘D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有</a:t>
            </a:r>
            <a:r>
              <a:rPr kumimoji="1" lang="zh-CN" altLang="en-US" b="1" dirty="0" smtClean="0">
                <a:solidFill>
                  <a:srgbClr val="7030A0"/>
                </a:solidFill>
              </a:rPr>
              <a:t>三个为“真”</a:t>
            </a:r>
            <a:r>
              <a:rPr kumimoji="1" lang="zh-CN" altLang="en-US" dirty="0" smtClean="0"/>
              <a:t>，</a:t>
            </a:r>
            <a:r>
              <a:rPr kumimoji="1" lang="zh-CN" altLang="en-US" b="1" dirty="0" smtClean="0">
                <a:solidFill>
                  <a:srgbClr val="7030A0"/>
                </a:solidFill>
              </a:rPr>
              <a:t>一个为“假”</a:t>
            </a:r>
            <a:r>
              <a:rPr kumimoji="1" lang="zh-CN" altLang="en-US" dirty="0" smtClean="0"/>
              <a:t>，则就是该人做的好事。</a:t>
            </a:r>
            <a:endParaRPr kumimoji="1"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lang="en-US" altLang="zh-CN" sz="1800" dirty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3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83108"/>
            <a:ext cx="8089900" cy="4859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已知只有一个人做了好事，该问题有如下四种可能性；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36873"/>
              </p:ext>
            </p:extLst>
          </p:nvPr>
        </p:nvGraphicFramePr>
        <p:xfrm>
          <a:off x="1036391" y="1988516"/>
          <a:ext cx="5028848" cy="1859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状态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赋值表达式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做好事者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=‘A’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=‘B’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=‘C’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=‘D’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48FE855-B41C-43AF-A92E-543A06442BEE}"/>
              </a:ext>
            </a:extLst>
          </p:cNvPr>
          <p:cNvSpPr/>
          <p:nvPr/>
        </p:nvSpPr>
        <p:spPr>
          <a:xfrm>
            <a:off x="6125752" y="2346313"/>
            <a:ext cx="1839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做了好事；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6B662F-BE5E-46FB-AEE5-F71D2C982566}"/>
              </a:ext>
            </a:extLst>
          </p:cNvPr>
          <p:cNvSpPr/>
          <p:nvPr/>
        </p:nvSpPr>
        <p:spPr>
          <a:xfrm>
            <a:off x="6125752" y="2742758"/>
            <a:ext cx="1839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做了好事；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6550B1-F398-417F-91D4-67AA79608963}"/>
              </a:ext>
            </a:extLst>
          </p:cNvPr>
          <p:cNvSpPr/>
          <p:nvPr/>
        </p:nvSpPr>
        <p:spPr>
          <a:xfrm>
            <a:off x="6125751" y="3137257"/>
            <a:ext cx="1839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做了好事；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DD2FDE-1B0C-4194-AF98-D618F2EEAD4C}"/>
              </a:ext>
            </a:extLst>
          </p:cNvPr>
          <p:cNvSpPr/>
          <p:nvPr/>
        </p:nvSpPr>
        <p:spPr>
          <a:xfrm>
            <a:off x="6125752" y="3496858"/>
            <a:ext cx="1839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做了好事；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做的好事？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76046"/>
            <a:ext cx="8089900" cy="48779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四个人所说的话对应的关系表达式：</a:t>
            </a:r>
          </a:p>
          <a:p>
            <a:endParaRPr lang="zh-CN" alt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682625" y="1534092"/>
          <a:ext cx="7705725" cy="1784205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说话人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说的话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对应的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关系表达式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不是我”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!=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‘A’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“是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==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‘C’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是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==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他胡说”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!=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82625" y="3366063"/>
            <a:ext cx="8260196" cy="27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006600"/>
                </a:solidFill>
                <a:latin typeface="+mn-ea"/>
              </a:rPr>
              <a:t>已知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三个人说的是真话</a:t>
            </a:r>
            <a:r>
              <a:rPr lang="zh-CN" altLang="en-US" sz="2000" dirty="0">
                <a:solidFill>
                  <a:srgbClr val="006600"/>
                </a:solidFill>
                <a:latin typeface="+mn-ea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一个人说的是假话</a:t>
            </a:r>
            <a:r>
              <a:rPr lang="zh-CN" altLang="en-US" sz="2000" dirty="0">
                <a:solidFill>
                  <a:srgbClr val="006600"/>
                </a:solidFill>
                <a:latin typeface="+mn-ea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因此上述四个条件表达式中有</a:t>
            </a:r>
            <a:r>
              <a:rPr lang="zh-CN" altLang="en-US" sz="2000" b="1" dirty="0">
                <a:solidFill>
                  <a:srgbClr val="0000CC"/>
                </a:solidFill>
                <a:latin typeface="+mn-ea"/>
              </a:rPr>
              <a:t>三个为真，一个为假。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可以采用</a:t>
            </a:r>
            <a:r>
              <a:rPr lang="zh-CN" altLang="en-US" sz="2000" b="1" dirty="0">
                <a:solidFill>
                  <a:srgbClr val="0000CC"/>
                </a:solidFill>
                <a:latin typeface="+mn-ea"/>
              </a:rPr>
              <a:t>枚举法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所有可能性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进行逐一进行测试，以求问题的解；</a:t>
            </a:r>
          </a:p>
          <a:p>
            <a:pPr marL="971550" lvl="1">
              <a:defRPr/>
            </a:pPr>
            <a:r>
              <a:rPr lang="zh-CN" altLang="en-US" sz="1800" b="1" dirty="0">
                <a:solidFill>
                  <a:srgbClr val="C00000"/>
                </a:solidFill>
                <a:latin typeface="+mn-ea"/>
              </a:rPr>
              <a:t>假设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A</a:t>
            </a:r>
            <a:r>
              <a:rPr lang="zh-CN" altLang="en-US" sz="1800" b="1" dirty="0">
                <a:solidFill>
                  <a:srgbClr val="C00000"/>
                </a:solidFill>
                <a:latin typeface="+mn-ea"/>
              </a:rPr>
              <a:t>做了好事</a:t>
            </a:r>
            <a:endParaRPr lang="en-US" altLang="zh-CN" sz="1800" b="1" dirty="0">
              <a:latin typeface="+mn-ea"/>
            </a:endParaRPr>
          </a:p>
          <a:p>
            <a:pPr marL="1200150" lvl="2">
              <a:defRPr/>
            </a:pPr>
            <a:r>
              <a:rPr lang="zh-CN" altLang="en-US" sz="1600" dirty="0">
                <a:latin typeface="+mn-ea"/>
              </a:rPr>
              <a:t>如果</a:t>
            </a: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句话（</a:t>
            </a: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个条件表达式）</a:t>
            </a:r>
            <a:r>
              <a:rPr lang="zh-CN" altLang="en-US" sz="1600" dirty="0">
                <a:solidFill>
                  <a:srgbClr val="0000CC"/>
                </a:solidFill>
                <a:latin typeface="+mn-ea"/>
              </a:rPr>
              <a:t>满足三个为真，</a:t>
            </a:r>
            <a:r>
              <a:rPr lang="en-US" altLang="zh-CN" sz="1600" dirty="0">
                <a:solidFill>
                  <a:srgbClr val="0000CC"/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rgbClr val="0000CC"/>
                </a:solidFill>
                <a:latin typeface="+mn-ea"/>
              </a:rPr>
              <a:t>个为假，</a:t>
            </a:r>
            <a:r>
              <a:rPr lang="zh-CN" altLang="en-US" sz="1600" dirty="0">
                <a:latin typeface="+mn-ea"/>
              </a:rPr>
              <a:t>则</a:t>
            </a:r>
            <a:r>
              <a:rPr lang="en-US" altLang="zh-CN" sz="1600" b="1" dirty="0">
                <a:solidFill>
                  <a:srgbClr val="006600"/>
                </a:solidFill>
                <a:latin typeface="+mn-ea"/>
              </a:rPr>
              <a:t>A</a:t>
            </a:r>
            <a:r>
              <a:rPr lang="zh-CN" altLang="en-US" sz="1600" b="1" dirty="0">
                <a:solidFill>
                  <a:srgbClr val="006600"/>
                </a:solidFill>
                <a:latin typeface="+mn-ea"/>
              </a:rPr>
              <a:t>是做好事者</a:t>
            </a:r>
            <a:r>
              <a:rPr lang="zh-CN" altLang="en-US" sz="1600" dirty="0">
                <a:latin typeface="+mn-ea"/>
              </a:rPr>
              <a:t>；</a:t>
            </a:r>
            <a:endParaRPr lang="en-US" altLang="zh-CN" sz="1600" dirty="0">
              <a:latin typeface="+mn-ea"/>
            </a:endParaRPr>
          </a:p>
          <a:p>
            <a:pPr marL="1200150" lvl="2">
              <a:defRPr/>
            </a:pPr>
            <a:r>
              <a:rPr lang="zh-CN" altLang="en-US" sz="1600" dirty="0">
                <a:latin typeface="+mn-ea"/>
              </a:rPr>
              <a:t>否则，</a:t>
            </a:r>
            <a:r>
              <a:rPr lang="en-US" altLang="zh-CN" sz="1600" dirty="0">
                <a:latin typeface="+mn-ea"/>
              </a:rPr>
              <a:t>A</a:t>
            </a:r>
            <a:r>
              <a:rPr lang="zh-CN" altLang="en-US" sz="1600" dirty="0">
                <a:latin typeface="+mn-ea"/>
              </a:rPr>
              <a:t>不是做好事者。</a:t>
            </a:r>
            <a:endParaRPr lang="en-US" altLang="zh-CN" sz="1800" dirty="0">
              <a:latin typeface="+mn-ea"/>
            </a:endParaRPr>
          </a:p>
          <a:p>
            <a:pPr marL="971550" lvl="1">
              <a:defRPr/>
            </a:pP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如果不是</a:t>
            </a:r>
            <a:r>
              <a:rPr lang="en-US" altLang="zh-CN" sz="1800" dirty="0">
                <a:solidFill>
                  <a:srgbClr val="006600"/>
                </a:solidFill>
                <a:latin typeface="+mn-ea"/>
              </a:rPr>
              <a:t>A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做的好事，就依次测试是不是</a:t>
            </a:r>
            <a:r>
              <a:rPr lang="en-US" altLang="zh-CN" sz="1800" dirty="0">
                <a:solidFill>
                  <a:srgbClr val="006600"/>
                </a:solidFill>
                <a:latin typeface="+mn-ea"/>
              </a:rPr>
              <a:t>B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、</a:t>
            </a:r>
            <a:r>
              <a:rPr lang="en-US" altLang="zh-CN" sz="1800" dirty="0">
                <a:solidFill>
                  <a:srgbClr val="006600"/>
                </a:solidFill>
                <a:latin typeface="+mn-ea"/>
              </a:rPr>
              <a:t>C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、</a:t>
            </a:r>
            <a:r>
              <a:rPr lang="en-US" altLang="zh-CN" sz="1800" dirty="0">
                <a:solidFill>
                  <a:srgbClr val="006600"/>
                </a:solidFill>
                <a:latin typeface="+mn-ea"/>
              </a:rPr>
              <a:t>D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做了好事；</a:t>
            </a:r>
            <a:endParaRPr lang="en-US" altLang="zh-CN" sz="1800" dirty="0">
              <a:solidFill>
                <a:srgbClr val="006600"/>
              </a:solidFill>
              <a:latin typeface="+mn-ea"/>
            </a:endParaRPr>
          </a:p>
          <a:p>
            <a:pPr marL="971550" lvl="1">
              <a:defRPr/>
            </a:pPr>
            <a:endParaRPr lang="en-US" altLang="zh-CN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1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做了好事？是</a:t>
            </a:r>
            <a:r>
              <a:rPr lang="en-US" altLang="zh-CN" dirty="0"/>
              <a:t>A</a:t>
            </a:r>
            <a:r>
              <a:rPr lang="zh-CN" altLang="en-US" dirty="0"/>
              <a:t>吗？</a:t>
            </a:r>
            <a:r>
              <a:rPr lang="en-US" altLang="zh-CN" dirty="0"/>
              <a:t>--</a:t>
            </a:r>
            <a:r>
              <a:rPr lang="zh-CN" altLang="en-US" dirty="0"/>
              <a:t>先测试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05887" cy="6625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假定让 </a:t>
            </a:r>
            <a:r>
              <a:rPr lang="en-US" altLang="zh-CN" dirty="0" err="1">
                <a:latin typeface="+mn-ea"/>
              </a:rPr>
              <a:t>thisman</a:t>
            </a:r>
            <a:r>
              <a:rPr lang="en-US" altLang="zh-CN" dirty="0">
                <a:latin typeface="+mn-ea"/>
              </a:rPr>
              <a:t>=‘A’</a:t>
            </a:r>
            <a:r>
              <a:rPr lang="zh-CN" altLang="en-US" dirty="0">
                <a:latin typeface="+mn-ea"/>
              </a:rPr>
              <a:t>代入四句话（四个条件表达式）中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827088" y="2092902"/>
          <a:ext cx="7489825" cy="2531052"/>
        </p:xfrm>
        <a:graphic>
          <a:graphicData uri="http://schemas.openxmlformats.org/drawingml/2006/table">
            <a:tbl>
              <a:tblPr/>
              <a:tblGrid>
                <a:gridCol w="126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状态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真吗？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!=‘A’;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‘A’!=‘A’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==‘C’;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‘A’==‘C’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5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‘A’==‘D’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thisman!=‘D’;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‘A’!=‘D’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919229"/>
            <a:ext cx="8089900" cy="6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四个关系表达式的值的和为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1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，</a:t>
            </a:r>
            <a:r>
              <a:rPr lang="zh-CN" altLang="en-US" sz="2000" dirty="0">
                <a:solidFill>
                  <a:srgbClr val="0000CC"/>
                </a:solidFill>
                <a:latin typeface="+mn-ea"/>
              </a:rPr>
              <a:t>即只有一句话为真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不满足已知三个人说的是真话这个前提条件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显然不是</a:t>
            </a:r>
            <a:r>
              <a:rPr lang="en-US" altLang="zh-CN" sz="2000" b="1" dirty="0">
                <a:solidFill>
                  <a:srgbClr val="006600"/>
                </a:solidFill>
                <a:latin typeface="+mn-ea"/>
              </a:rPr>
              <a:t>‘A’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做的好事</a:t>
            </a:r>
          </a:p>
        </p:txBody>
      </p:sp>
    </p:spTree>
    <p:extLst>
      <p:ext uri="{BB962C8B-B14F-4D97-AF65-F5344CB8AC3E}">
        <p14:creationId xmlns:p14="http://schemas.microsoft.com/office/powerpoint/2010/main" val="247895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程序执行的三</a:t>
            </a:r>
            <a:r>
              <a:rPr lang="zh-CN" altLang="en-US" dirty="0" smtClean="0"/>
              <a:t>种基本结构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</a:rPr>
              <a:t>顺序结构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</a:rPr>
              <a:t>分支</a:t>
            </a:r>
            <a:r>
              <a:rPr lang="zh-CN" altLang="en-US" b="1" dirty="0" smtClean="0">
                <a:solidFill>
                  <a:srgbClr val="000000"/>
                </a:solidFill>
              </a:rPr>
              <a:t>结构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00000"/>
                </a:solidFill>
              </a:rPr>
              <a:t>循环</a:t>
            </a:r>
            <a:r>
              <a:rPr lang="zh-CN" altLang="en-US" b="1" dirty="0">
                <a:solidFill>
                  <a:srgbClr val="000000"/>
                </a:solidFill>
              </a:rPr>
              <a:t>结构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做了好事？是</a:t>
            </a:r>
            <a:r>
              <a:rPr lang="en-US" altLang="zh-CN" dirty="0"/>
              <a:t>B</a:t>
            </a:r>
            <a:r>
              <a:rPr lang="zh-CN" altLang="en-US" dirty="0"/>
              <a:t>吗？</a:t>
            </a:r>
            <a:r>
              <a:rPr lang="en-US" altLang="zh-CN" dirty="0"/>
              <a:t> --</a:t>
            </a:r>
            <a:r>
              <a:rPr lang="zh-CN" altLang="en-US" dirty="0"/>
              <a:t>测试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6625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假定让 </a:t>
            </a:r>
            <a:r>
              <a:rPr lang="en-US" altLang="zh-CN" dirty="0" err="1">
                <a:latin typeface="+mn-ea"/>
              </a:rPr>
              <a:t>thisman</a:t>
            </a:r>
            <a:r>
              <a:rPr lang="en-US" altLang="zh-CN" dirty="0">
                <a:latin typeface="+mn-ea"/>
              </a:rPr>
              <a:t> = ‘B’ </a:t>
            </a:r>
            <a:r>
              <a:rPr lang="zh-CN" altLang="en-US" dirty="0">
                <a:latin typeface="+mn-ea"/>
              </a:rPr>
              <a:t>代入四句话中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827088" y="2092902"/>
          <a:ext cx="7489825" cy="2531052"/>
        </p:xfrm>
        <a:graphic>
          <a:graphicData uri="http://schemas.openxmlformats.org/drawingml/2006/table">
            <a:tbl>
              <a:tblPr/>
              <a:tblGrid>
                <a:gridCol w="126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状态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真吗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!=‘A’;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‘B’!=‘A’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thisman==‘C’;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‘B’==‘C’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5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‘B’==‘D’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thisman!=‘D’;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‘B’!=‘D’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919229"/>
            <a:ext cx="8089900" cy="6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0000CC"/>
                </a:solidFill>
                <a:latin typeface="+mn-ea"/>
              </a:rPr>
              <a:t>四个关系表达式的值的和为</a:t>
            </a:r>
            <a:r>
              <a:rPr lang="en-US" altLang="zh-CN" sz="2000" dirty="0">
                <a:solidFill>
                  <a:srgbClr val="0000CC"/>
                </a:solidFill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，不满足已知三个人说的是真话这个前提条件，显然不是</a:t>
            </a:r>
            <a:r>
              <a:rPr lang="en-US" altLang="zh-CN" sz="2000" dirty="0">
                <a:latin typeface="+mn-ea"/>
              </a:rPr>
              <a:t>‘B’</a:t>
            </a:r>
            <a:r>
              <a:rPr lang="zh-CN" altLang="en-US" sz="2000" dirty="0">
                <a:latin typeface="+mn-ea"/>
              </a:rPr>
              <a:t>做的好事</a:t>
            </a:r>
          </a:p>
        </p:txBody>
      </p:sp>
    </p:spTree>
    <p:extLst>
      <p:ext uri="{BB962C8B-B14F-4D97-AF65-F5344CB8AC3E}">
        <p14:creationId xmlns:p14="http://schemas.microsoft.com/office/powerpoint/2010/main" val="92766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做了好事？是</a:t>
            </a:r>
            <a:r>
              <a:rPr lang="en-US" altLang="zh-CN" dirty="0"/>
              <a:t>C</a:t>
            </a:r>
            <a:r>
              <a:rPr lang="zh-CN" altLang="en-US" dirty="0"/>
              <a:t>吗？</a:t>
            </a:r>
            <a:r>
              <a:rPr lang="en-US" altLang="zh-CN" dirty="0"/>
              <a:t> --</a:t>
            </a:r>
            <a:r>
              <a:rPr lang="zh-CN" altLang="en-US" dirty="0"/>
              <a:t>测试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6625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假定让 </a:t>
            </a:r>
            <a:r>
              <a:rPr lang="en-US" altLang="zh-CN" dirty="0" err="1">
                <a:latin typeface="+mn-ea"/>
              </a:rPr>
              <a:t>thisman</a:t>
            </a:r>
            <a:r>
              <a:rPr lang="en-US" altLang="zh-CN" dirty="0">
                <a:latin typeface="+mn-ea"/>
              </a:rPr>
              <a:t> = ‘C’ </a:t>
            </a:r>
            <a:r>
              <a:rPr lang="zh-CN" altLang="en-US" dirty="0">
                <a:latin typeface="+mn-ea"/>
              </a:rPr>
              <a:t>代入四句话中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859403"/>
              </p:ext>
            </p:extLst>
          </p:nvPr>
        </p:nvGraphicFramePr>
        <p:xfrm>
          <a:off x="1103573" y="1797627"/>
          <a:ext cx="7100508" cy="2019364"/>
        </p:xfrm>
        <a:graphic>
          <a:graphicData uri="http://schemas.openxmlformats.org/drawingml/2006/table">
            <a:tbl>
              <a:tblPr/>
              <a:tblGrid>
                <a:gridCol w="1196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5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22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状态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真吗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?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4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!=‘A’;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‘C’!=‘A’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22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==‘C’;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‘C’==‘C’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4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‘C’==‘D’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22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thisman!=‘D’;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‘C’!=‘D’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095773"/>
            <a:ext cx="8336107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四个关系表达式的值的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和为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满足已知三个人说的是真话这个前提条件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就是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‘C’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做的好事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zh-CN" altLang="en-US" sz="2000" dirty="0">
              <a:ea typeface="黑体" panose="02010609060101010101" pitchFamily="49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2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做了好事？是</a:t>
            </a:r>
            <a:r>
              <a:rPr lang="en-US" altLang="zh-CN" dirty="0"/>
              <a:t>D</a:t>
            </a:r>
            <a:r>
              <a:rPr lang="zh-CN" altLang="en-US" dirty="0"/>
              <a:t>吗？ </a:t>
            </a:r>
            <a:r>
              <a:rPr lang="en-US" altLang="zh-CN" dirty="0"/>
              <a:t>--</a:t>
            </a:r>
            <a:r>
              <a:rPr lang="zh-CN" altLang="en-US" dirty="0"/>
              <a:t>测试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6625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假定让 </a:t>
            </a:r>
            <a:r>
              <a:rPr lang="en-US" altLang="zh-CN" dirty="0" err="1">
                <a:latin typeface="+mn-ea"/>
              </a:rPr>
              <a:t>thisman</a:t>
            </a:r>
            <a:r>
              <a:rPr lang="en-US" altLang="zh-CN" dirty="0">
                <a:latin typeface="+mn-ea"/>
              </a:rPr>
              <a:t> = ‘D’ </a:t>
            </a:r>
            <a:r>
              <a:rPr lang="zh-CN" altLang="en-US" dirty="0">
                <a:latin typeface="+mn-ea"/>
              </a:rPr>
              <a:t>代入四句话中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91002"/>
              </p:ext>
            </p:extLst>
          </p:nvPr>
        </p:nvGraphicFramePr>
        <p:xfrm>
          <a:off x="827088" y="1715397"/>
          <a:ext cx="7489825" cy="1839600"/>
        </p:xfrm>
        <a:graphic>
          <a:graphicData uri="http://schemas.openxmlformats.org/drawingml/2006/table">
            <a:tbl>
              <a:tblPr/>
              <a:tblGrid>
                <a:gridCol w="126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状态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真吗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!=‘A’;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‘D’!=‘A’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==‘C’;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‘D’==‘C’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‘D’==‘D’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thisman!=‘D’;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‘D’!=‘D’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94162" y="3813609"/>
            <a:ext cx="8089900" cy="22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+mn-ea"/>
              </a:rPr>
              <a:t>四个关系表达式的值的和为</a:t>
            </a:r>
            <a:r>
              <a:rPr lang="en-US" altLang="zh-CN" sz="1800" dirty="0">
                <a:latin typeface="+mn-ea"/>
              </a:rPr>
              <a:t>2</a:t>
            </a:r>
            <a:r>
              <a:rPr lang="zh-CN" altLang="en-US" sz="1800" dirty="0">
                <a:latin typeface="+mn-ea"/>
              </a:rPr>
              <a:t>，不满足已知三个人说的是真话这个前提条件，显然不是</a:t>
            </a:r>
            <a:r>
              <a:rPr lang="en-US" altLang="zh-CN" sz="1800" dirty="0">
                <a:latin typeface="+mn-ea"/>
              </a:rPr>
              <a:t>‘D’</a:t>
            </a:r>
            <a:r>
              <a:rPr lang="zh-CN" altLang="en-US" sz="1800" dirty="0">
                <a:latin typeface="+mn-ea"/>
              </a:rPr>
              <a:t>做的好事；</a:t>
            </a:r>
            <a:endParaRPr lang="en-US" altLang="zh-CN" sz="18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综上所述：测试所有的可能情况，这里就是测试每一个人，就是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枚举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从程序实现方法上，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实现枚举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最好的结构是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循环结构</a:t>
            </a:r>
            <a:r>
              <a:rPr lang="zh-CN" altLang="en-US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zh-CN" altLang="en-US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99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逻辑问题与逻辑表达式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实际问题中，经常将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多个关系运算组合起来</a:t>
                </a:r>
                <a:r>
                  <a:rPr lang="zh-CN" altLang="en-US" dirty="0"/>
                  <a:t>，构成一个复杂的逻辑运算，如：</a:t>
                </a:r>
                <a:endParaRPr lang="en-US" altLang="zh-CN" dirty="0"/>
              </a:p>
              <a:p>
                <a:pPr marL="971550" lvl="1"/>
                <a:r>
                  <a:rPr lang="en-US" altLang="zh-CN" dirty="0"/>
                  <a:t>y</a:t>
                </a:r>
                <a:r>
                  <a:rPr lang="en-US" altLang="zh-CN" dirty="0" smtClean="0"/>
                  <a:t>ou and me  //and </a:t>
                </a:r>
              </a:p>
              <a:p>
                <a:pPr marL="971550" lvl="1"/>
                <a:r>
                  <a:rPr lang="zh-CN" altLang="en-US" dirty="0" smtClean="0"/>
                  <a:t>诗和远方</a:t>
                </a:r>
                <a:r>
                  <a:rPr lang="en-US" altLang="zh-CN" dirty="0" smtClean="0"/>
                  <a:t>;  //and</a:t>
                </a:r>
              </a:p>
              <a:p>
                <a:pPr marL="971550" lvl="1"/>
                <a:r>
                  <a:rPr lang="zh-CN" altLang="en-US" dirty="0" smtClean="0"/>
                  <a:t>咱俩一起</a:t>
                </a:r>
                <a:r>
                  <a:rPr lang="zh-CN" altLang="en-US" dirty="0"/>
                  <a:t>去</a:t>
                </a:r>
                <a:r>
                  <a:rPr lang="zh-CN" altLang="en-US" dirty="0" smtClean="0"/>
                  <a:t>学习；     </a:t>
                </a:r>
                <a:r>
                  <a:rPr lang="en-US" altLang="zh-CN" dirty="0"/>
                  <a:t>//and</a:t>
                </a:r>
              </a:p>
              <a:p>
                <a:pPr marL="971550" lvl="1"/>
                <a:r>
                  <a:rPr lang="zh-CN" altLang="en-US" dirty="0"/>
                  <a:t>你或者我去买水果； </a:t>
                </a:r>
                <a:r>
                  <a:rPr lang="en-US" altLang="zh-CN" dirty="0"/>
                  <a:t>//or</a:t>
                </a:r>
              </a:p>
              <a:p>
                <a:pPr marL="971550" lvl="1"/>
                <a:r>
                  <a:rPr lang="zh-CN" altLang="en-US" dirty="0"/>
                  <a:t>我不去打网球了；     </a:t>
                </a:r>
                <a:r>
                  <a:rPr lang="en-US" altLang="zh-CN" dirty="0"/>
                  <a:t>//not</a:t>
                </a:r>
              </a:p>
              <a:p>
                <a:pPr marL="971550"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zh-CN" b="0" dirty="0"/>
                  <a:t>  </a:t>
                </a:r>
                <a:r>
                  <a:rPr lang="en-US" altLang="zh-CN" b="0" dirty="0" smtClean="0"/>
                  <a:t>   //</a:t>
                </a:r>
                <a:r>
                  <a:rPr lang="en-US" altLang="zh-CN" b="0" dirty="0"/>
                  <a:t>x</a:t>
                </a:r>
                <a:r>
                  <a:rPr lang="zh-CN" altLang="en-US" b="0" dirty="0"/>
                  <a:t>取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或</a:t>
                </a:r>
                <a:r>
                  <a:rPr lang="en-US" altLang="zh-CN" dirty="0"/>
                  <a:t>1 //or</a:t>
                </a:r>
                <a:endParaRPr lang="en-US" altLang="zh-CN" b="0" dirty="0"/>
              </a:p>
              <a:p>
                <a:pPr marL="971550" lvl="1"/>
                <a:r>
                  <a:rPr lang="zh-CN" altLang="en-US" dirty="0"/>
                  <a:t>某公司招聘人员，年龄限定在</a:t>
                </a:r>
                <a:r>
                  <a:rPr lang="en-US" altLang="zh-CN" dirty="0"/>
                  <a:t>20~35</a:t>
                </a:r>
                <a:r>
                  <a:rPr lang="zh-CN" altLang="en-US" dirty="0"/>
                  <a:t>岁之间；</a:t>
                </a:r>
                <a:r>
                  <a:rPr lang="en-US" altLang="zh-CN" dirty="0" smtClean="0"/>
                  <a:t>//&gt;=20 and&lt;=35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需要把一些实际的逻辑问题采用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语言的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关系运算</a:t>
                </a:r>
                <a:r>
                  <a:rPr lang="zh-CN" altLang="en-US" dirty="0"/>
                  <a:t>与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逻辑运算符</a:t>
                </a:r>
                <a:r>
                  <a:rPr lang="zh-CN" altLang="en-US" dirty="0"/>
                  <a:t>表示出来，然后编程求解；</a:t>
                </a:r>
                <a:endParaRPr lang="en-US" altLang="zh-CN" dirty="0"/>
              </a:p>
              <a:p>
                <a:pPr marL="971550" lvl="1"/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9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逻辑问题及其解法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CC"/>
                </a:solidFill>
              </a:rPr>
              <a:t>将实际问题转化为</a:t>
            </a:r>
            <a:r>
              <a:rPr lang="zh-CN" altLang="en-US" sz="2000" dirty="0">
                <a:solidFill>
                  <a:srgbClr val="C00000"/>
                </a:solidFill>
              </a:rPr>
              <a:t>逻辑表达式；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任务</a:t>
            </a:r>
            <a:r>
              <a:rPr lang="en-US" altLang="zh-CN" sz="2000" dirty="0"/>
              <a:t>4.2 </a:t>
            </a:r>
          </a:p>
          <a:p>
            <a:pPr lvl="1" indent="0">
              <a:buNone/>
            </a:pPr>
            <a:r>
              <a:rPr lang="zh-CN" altLang="en-US" sz="1800" dirty="0"/>
              <a:t>某地刑侦大队对涉及六个嫌疑人的一桩疑案进行分析：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 </a:t>
            </a:r>
            <a:r>
              <a:rPr lang="zh-CN" altLang="en-US" sz="1800" dirty="0"/>
              <a:t>至少有一人作案</a:t>
            </a:r>
            <a:r>
              <a:rPr lang="zh-CN" altLang="en-US" sz="1800" dirty="0" smtClean="0"/>
              <a:t>；  </a:t>
            </a:r>
            <a:endParaRPr lang="zh-CN" altLang="en-US" sz="18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D </a:t>
            </a:r>
            <a:r>
              <a:rPr lang="zh-CN" altLang="en-US" sz="1800" dirty="0"/>
              <a:t>不可能是同案犯</a:t>
            </a:r>
            <a:r>
              <a:rPr lang="zh-CN" altLang="en-US" sz="1800" dirty="0" smtClean="0"/>
              <a:t>；  </a:t>
            </a:r>
            <a:endParaRPr lang="zh-CN" altLang="en-US" sz="18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E</a:t>
            </a:r>
            <a:r>
              <a:rPr lang="zh-CN" altLang="en-US" sz="1800" dirty="0"/>
              <a:t>、</a:t>
            </a:r>
            <a:r>
              <a:rPr lang="en-US" altLang="zh-CN" sz="1800" dirty="0"/>
              <a:t>F </a:t>
            </a:r>
            <a:r>
              <a:rPr lang="zh-CN" altLang="en-US" sz="1800" dirty="0"/>
              <a:t>三人中至少有两人参与作案；</a:t>
            </a:r>
          </a:p>
          <a:p>
            <a:pPr marL="971550" lvl="1"/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 </a:t>
            </a:r>
            <a:r>
              <a:rPr lang="zh-CN" altLang="en-US" sz="1800" dirty="0"/>
              <a:t>或同时作案，或与本案无关；</a:t>
            </a:r>
          </a:p>
          <a:p>
            <a:pPr marL="971550" lvl="1"/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D </a:t>
            </a:r>
            <a:r>
              <a:rPr lang="zh-CN" altLang="en-US" sz="1800" dirty="0"/>
              <a:t>中有且仅有一人作案；</a:t>
            </a:r>
          </a:p>
          <a:p>
            <a:pPr marL="971550" lvl="1"/>
            <a:r>
              <a:rPr lang="zh-CN" altLang="en-US" sz="1800" dirty="0"/>
              <a:t>如果 </a:t>
            </a:r>
            <a:r>
              <a:rPr lang="en-US" altLang="zh-CN" sz="1800" dirty="0"/>
              <a:t>D </a:t>
            </a:r>
            <a:r>
              <a:rPr lang="zh-CN" altLang="en-US" sz="1800" dirty="0"/>
              <a:t>没有参与作案，则 </a:t>
            </a:r>
            <a:r>
              <a:rPr lang="en-US" altLang="zh-CN" sz="1800" dirty="0"/>
              <a:t>E </a:t>
            </a:r>
            <a:r>
              <a:rPr lang="zh-CN" altLang="en-US" sz="1800" dirty="0"/>
              <a:t>也不可能参与作案。</a:t>
            </a:r>
            <a:endParaRPr lang="en-US" altLang="zh-CN" dirty="0">
              <a:solidFill>
                <a:srgbClr val="0000CC"/>
              </a:solidFill>
            </a:endParaRPr>
          </a:p>
          <a:p>
            <a:pPr lvl="1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假定上述供词都是真的；</a:t>
            </a:r>
            <a:endParaRPr lang="en-US" altLang="zh-CN" dirty="0">
              <a:solidFill>
                <a:srgbClr val="0000CC"/>
              </a:solidFill>
            </a:endParaRPr>
          </a:p>
          <a:p>
            <a:pPr lvl="1" indent="0">
              <a:buNone/>
            </a:pPr>
            <a:r>
              <a:rPr lang="zh-CN" altLang="en-US" dirty="0"/>
              <a:t>试编一程序，将作案人找出来。</a:t>
            </a:r>
          </a:p>
          <a:p>
            <a:pPr lvl="1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逻辑运算符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7030A0"/>
                </a:solidFill>
              </a:rPr>
              <a:t>逻辑表达式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逻辑“</a:t>
            </a:r>
            <a:r>
              <a:rPr lang="zh-CN" altLang="en-US" sz="2000" dirty="0">
                <a:solidFill>
                  <a:srgbClr val="7030A0"/>
                </a:solidFill>
              </a:rPr>
              <a:t>与</a:t>
            </a:r>
            <a:r>
              <a:rPr lang="zh-CN" altLang="en-US" sz="2000" dirty="0"/>
              <a:t>”：  </a:t>
            </a:r>
            <a:r>
              <a:rPr lang="en-US" altLang="zh-CN" sz="2000" dirty="0">
                <a:solidFill>
                  <a:srgbClr val="7030A0"/>
                </a:solidFill>
              </a:rPr>
              <a:t>&amp;&amp;</a:t>
            </a: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相当于命题逻辑中的</a:t>
            </a:r>
            <a:r>
              <a:rPr lang="en-US" altLang="zh-CN" sz="1800" dirty="0">
                <a:solidFill>
                  <a:srgbClr val="0000CC"/>
                </a:solidFill>
              </a:rPr>
              <a:t>AND</a:t>
            </a:r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</a:rPr>
              <a:t>(a&gt;b) &amp;&amp; (c&lt;d)</a:t>
            </a:r>
          </a:p>
          <a:p>
            <a:pPr marL="1314450" lvl="2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与</a:t>
            </a:r>
            <a:r>
              <a:rPr lang="en-US" altLang="zh-CN" sz="1600" dirty="0">
                <a:solidFill>
                  <a:srgbClr val="080808"/>
                </a:solidFill>
              </a:rPr>
              <a:t>c&lt;d</a:t>
            </a:r>
            <a:r>
              <a:rPr lang="zh-CN" altLang="en-US" sz="1600" dirty="0">
                <a:solidFill>
                  <a:srgbClr val="080808"/>
                </a:solidFill>
              </a:rPr>
              <a:t>同时成立，表达式 </a:t>
            </a:r>
            <a:r>
              <a:rPr lang="en-US" altLang="zh-CN" sz="1600" dirty="0">
                <a:solidFill>
                  <a:srgbClr val="080808"/>
                </a:solidFill>
              </a:rPr>
              <a:t>(a&gt;b) &amp;&amp; (c&lt;d)</a:t>
            </a:r>
            <a:r>
              <a:rPr lang="zh-CN" altLang="en-US" sz="1600" dirty="0">
                <a:solidFill>
                  <a:srgbClr val="080808"/>
                </a:solidFill>
              </a:rPr>
              <a:t>才能成立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marL="1314450" lvl="2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80808"/>
                </a:solidFill>
              </a:rPr>
              <a:t>即</a:t>
            </a: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与</a:t>
            </a:r>
            <a:r>
              <a:rPr lang="en-US" altLang="zh-CN" sz="1600" dirty="0">
                <a:solidFill>
                  <a:srgbClr val="080808"/>
                </a:solidFill>
              </a:rPr>
              <a:t>c&lt;d</a:t>
            </a:r>
            <a:r>
              <a:rPr lang="zh-CN" altLang="en-US" sz="1600" dirty="0">
                <a:solidFill>
                  <a:srgbClr val="080808"/>
                </a:solidFill>
              </a:rPr>
              <a:t>都为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  <a:r>
              <a:rPr lang="zh-CN" altLang="en-US" sz="1600" dirty="0">
                <a:solidFill>
                  <a:srgbClr val="080808"/>
                </a:solidFill>
              </a:rPr>
              <a:t>，表达式 </a:t>
            </a:r>
            <a:r>
              <a:rPr lang="en-US" altLang="zh-CN" sz="1600" dirty="0">
                <a:solidFill>
                  <a:srgbClr val="080808"/>
                </a:solidFill>
              </a:rPr>
              <a:t>(a&gt;b) &amp;&amp; (c&lt;d)</a:t>
            </a:r>
            <a:r>
              <a:rPr lang="zh-CN" altLang="en-US" sz="1600" dirty="0">
                <a:solidFill>
                  <a:srgbClr val="080808"/>
                </a:solidFill>
              </a:rPr>
              <a:t>才能为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逻辑“</a:t>
            </a:r>
            <a:r>
              <a:rPr lang="zh-CN" altLang="en-US" sz="2000" dirty="0">
                <a:solidFill>
                  <a:srgbClr val="7030A0"/>
                </a:solidFill>
              </a:rPr>
              <a:t>或</a:t>
            </a:r>
            <a:r>
              <a:rPr lang="zh-CN" altLang="en-US" sz="2000" dirty="0"/>
              <a:t>”：  </a:t>
            </a:r>
            <a:r>
              <a:rPr lang="en-US" altLang="zh-CN" sz="2000" dirty="0">
                <a:solidFill>
                  <a:srgbClr val="7030A0"/>
                </a:solidFill>
              </a:rPr>
              <a:t>||</a:t>
            </a:r>
            <a:r>
              <a:rPr lang="en-US" altLang="zh-CN" sz="2000" dirty="0"/>
              <a:t> </a:t>
            </a: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相当于命题逻辑中的</a:t>
            </a:r>
            <a:r>
              <a:rPr lang="en-US" altLang="zh-CN" sz="1800" dirty="0">
                <a:solidFill>
                  <a:srgbClr val="0000CC"/>
                </a:solidFill>
              </a:rPr>
              <a:t>OR</a:t>
            </a:r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</a:rPr>
              <a:t>(a&gt;b) || (c&lt;d)</a:t>
            </a: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与</a:t>
            </a:r>
            <a:r>
              <a:rPr lang="en-US" altLang="zh-CN" sz="1600" dirty="0">
                <a:solidFill>
                  <a:srgbClr val="080808"/>
                </a:solidFill>
              </a:rPr>
              <a:t>c&lt;d</a:t>
            </a:r>
            <a:r>
              <a:rPr lang="zh-CN" altLang="en-US" sz="1600" dirty="0">
                <a:solidFill>
                  <a:srgbClr val="080808"/>
                </a:solidFill>
              </a:rPr>
              <a:t>有一个成立，表达式 </a:t>
            </a:r>
            <a:r>
              <a:rPr lang="en-US" altLang="zh-CN" sz="1600" dirty="0">
                <a:solidFill>
                  <a:srgbClr val="080808"/>
                </a:solidFill>
              </a:rPr>
              <a:t>(a&gt;b) &amp;&amp; (c&lt;d)</a:t>
            </a:r>
            <a:r>
              <a:rPr lang="zh-CN" altLang="en-US" sz="1600" dirty="0">
                <a:solidFill>
                  <a:srgbClr val="080808"/>
                </a:solidFill>
              </a:rPr>
              <a:t>就成立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80808"/>
                </a:solidFill>
              </a:rPr>
              <a:t>即</a:t>
            </a: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与</a:t>
            </a:r>
            <a:r>
              <a:rPr lang="en-US" altLang="zh-CN" sz="1600" dirty="0">
                <a:solidFill>
                  <a:srgbClr val="080808"/>
                </a:solidFill>
              </a:rPr>
              <a:t>c&lt;d</a:t>
            </a:r>
            <a:r>
              <a:rPr lang="zh-CN" altLang="en-US" sz="1600" dirty="0">
                <a:solidFill>
                  <a:srgbClr val="080808"/>
                </a:solidFill>
              </a:rPr>
              <a:t>有一个为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  <a:r>
              <a:rPr lang="zh-CN" altLang="en-US" sz="1600" dirty="0">
                <a:solidFill>
                  <a:srgbClr val="080808"/>
                </a:solidFill>
              </a:rPr>
              <a:t>，表达式 </a:t>
            </a:r>
            <a:r>
              <a:rPr lang="en-US" altLang="zh-CN" sz="1600" dirty="0">
                <a:solidFill>
                  <a:srgbClr val="080808"/>
                </a:solidFill>
              </a:rPr>
              <a:t>(a&gt;b) &amp;&amp; (c&lt;d)</a:t>
            </a:r>
            <a:r>
              <a:rPr lang="zh-CN" altLang="en-US" sz="1600" dirty="0">
                <a:solidFill>
                  <a:srgbClr val="080808"/>
                </a:solidFill>
              </a:rPr>
              <a:t>就为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逻辑“</a:t>
            </a:r>
            <a:r>
              <a:rPr lang="zh-CN" altLang="en-US" sz="2000" dirty="0">
                <a:solidFill>
                  <a:srgbClr val="7030A0"/>
                </a:solidFill>
              </a:rPr>
              <a:t>非</a:t>
            </a:r>
            <a:r>
              <a:rPr lang="zh-CN" altLang="en-US" sz="2000" dirty="0"/>
              <a:t>”：  </a:t>
            </a:r>
            <a:r>
              <a:rPr lang="en-US" altLang="zh-CN" sz="2000" dirty="0">
                <a:solidFill>
                  <a:srgbClr val="7030A0"/>
                </a:solidFill>
              </a:rPr>
              <a:t>!</a:t>
            </a: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相当于命题逻辑中的</a:t>
            </a:r>
            <a:r>
              <a:rPr lang="en-US" altLang="zh-CN" sz="1800" dirty="0">
                <a:solidFill>
                  <a:srgbClr val="0000CC"/>
                </a:solidFill>
              </a:rPr>
              <a:t>NOT</a:t>
            </a:r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</a:rPr>
              <a:t>!(a&gt;b) </a:t>
            </a: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的值为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  <a:r>
              <a:rPr lang="zh-CN" altLang="en-US" sz="1600" dirty="0">
                <a:solidFill>
                  <a:srgbClr val="080808"/>
                </a:solidFill>
              </a:rPr>
              <a:t>，表达式</a:t>
            </a:r>
            <a:r>
              <a:rPr lang="en-US" altLang="zh-CN" sz="1600" dirty="0">
                <a:solidFill>
                  <a:srgbClr val="080808"/>
                </a:solidFill>
              </a:rPr>
              <a:t>!(a&gt;b)</a:t>
            </a:r>
            <a:r>
              <a:rPr lang="zh-CN" altLang="en-US" sz="1600" dirty="0">
                <a:solidFill>
                  <a:srgbClr val="080808"/>
                </a:solidFill>
              </a:rPr>
              <a:t>的值为</a:t>
            </a:r>
            <a:r>
              <a:rPr lang="en-US" altLang="zh-CN" sz="1600" dirty="0">
                <a:solidFill>
                  <a:srgbClr val="080808"/>
                </a:solidFill>
              </a:rPr>
              <a:t>false </a:t>
            </a: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的值为</a:t>
            </a:r>
            <a:r>
              <a:rPr lang="en-US" altLang="zh-CN" sz="1600" dirty="0">
                <a:solidFill>
                  <a:srgbClr val="080808"/>
                </a:solidFill>
              </a:rPr>
              <a:t>false</a:t>
            </a:r>
            <a:r>
              <a:rPr lang="zh-CN" altLang="en-US" sz="1600" dirty="0">
                <a:solidFill>
                  <a:srgbClr val="080808"/>
                </a:solidFill>
              </a:rPr>
              <a:t>，表达式</a:t>
            </a:r>
            <a:r>
              <a:rPr lang="en-US" altLang="zh-CN" sz="1600" dirty="0">
                <a:solidFill>
                  <a:srgbClr val="080808"/>
                </a:solidFill>
              </a:rPr>
              <a:t>!(a&gt;b)</a:t>
            </a:r>
            <a:r>
              <a:rPr lang="zh-CN" altLang="en-US" sz="1600" dirty="0">
                <a:solidFill>
                  <a:srgbClr val="080808"/>
                </a:solidFill>
              </a:rPr>
              <a:t>的值为</a:t>
            </a:r>
            <a:r>
              <a:rPr lang="en-US" altLang="zh-CN" sz="1600" dirty="0">
                <a:solidFill>
                  <a:srgbClr val="080808"/>
                </a:solidFill>
              </a:rPr>
              <a:t>true </a:t>
            </a:r>
          </a:p>
          <a:p>
            <a:pPr marL="1371600" lvl="2" indent="-3429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080808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4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真值表</a:t>
            </a:r>
            <a:r>
              <a:rPr lang="en-US" altLang="zh-CN" dirty="0"/>
              <a:t>:&amp;&amp;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94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逻辑“与” </a:t>
            </a:r>
            <a:r>
              <a:rPr lang="en-US" altLang="zh-CN" dirty="0"/>
              <a:t>&amp;&amp; </a:t>
            </a:r>
            <a:r>
              <a:rPr lang="zh-CN" altLang="en-US" dirty="0"/>
              <a:t>的真值表</a:t>
            </a:r>
            <a:r>
              <a:rPr lang="en-US" altLang="zh-CN" dirty="0"/>
              <a:t>: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782379"/>
              </p:ext>
            </p:extLst>
          </p:nvPr>
        </p:nvGraphicFramePr>
        <p:xfrm>
          <a:off x="609600" y="2004002"/>
          <a:ext cx="60960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 &amp;&amp; B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85775" y="4449763"/>
            <a:ext cx="8089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表示真（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表示假（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1362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真值表</a:t>
            </a:r>
            <a:r>
              <a:rPr lang="en-US" altLang="zh-CN" dirty="0"/>
              <a:t>: ||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94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逻辑“与” </a:t>
            </a:r>
            <a:r>
              <a:rPr lang="en-US" altLang="zh-CN" dirty="0"/>
              <a:t>|| </a:t>
            </a:r>
            <a:r>
              <a:rPr lang="zh-CN" altLang="en-US" dirty="0"/>
              <a:t>的真值表</a:t>
            </a:r>
            <a:r>
              <a:rPr lang="en-US" altLang="zh-CN" dirty="0"/>
              <a:t>: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09600" y="2004002"/>
          <a:ext cx="60960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 ||</a:t>
                      </a:r>
                      <a:r>
                        <a:rPr lang="en-US" altLang="zh-CN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449763"/>
            <a:ext cx="8089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表示真（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表示假（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4883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真值表</a:t>
            </a:r>
            <a:r>
              <a:rPr lang="en-US" altLang="zh-CN" dirty="0"/>
              <a:t>: 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94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逻辑“非” </a:t>
            </a:r>
            <a:r>
              <a:rPr lang="en-US" altLang="zh-CN" dirty="0"/>
              <a:t>!</a:t>
            </a:r>
            <a:r>
              <a:rPr lang="zh-CN" altLang="en-US" dirty="0"/>
              <a:t>的真值表</a:t>
            </a:r>
            <a:r>
              <a:rPr lang="en-US" altLang="zh-CN" dirty="0"/>
              <a:t>: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09600" y="2004002"/>
          <a:ext cx="6096000" cy="11686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1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!A 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1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449763"/>
            <a:ext cx="8089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表示真（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表示假（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7825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71721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逻辑运算符的优先级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124222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</a:rPr>
              <a:t>！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+ +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/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%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+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关系运算符	    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&lt;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&gt;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&lt;=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&gt;= 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= =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+mn-lt"/>
                <a:ea typeface="+mn-ea"/>
              </a:rPr>
              <a:t>逻辑运算符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	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</a:rPr>
              <a:t>   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赋值运算符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/=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%=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+=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227700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4915577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</p:spTree>
    <p:extLst>
      <p:ext uri="{BB962C8B-B14F-4D97-AF65-F5344CB8AC3E}">
        <p14:creationId xmlns:p14="http://schemas.microsoft.com/office/powerpoint/2010/main" val="402213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程序中的语句是顺序执行的</a:t>
            </a:r>
            <a:r>
              <a:rPr lang="en-US" altLang="zh-CN" dirty="0"/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dirty="0"/>
              <a:t>依次按照</a:t>
            </a:r>
            <a:r>
              <a:rPr lang="zh-CN" altLang="zh-CN" b="1" dirty="0">
                <a:solidFill>
                  <a:srgbClr val="7030A0"/>
                </a:solidFill>
              </a:rPr>
              <a:t>一定顺序</a:t>
            </a:r>
            <a:r>
              <a:rPr lang="zh-CN" altLang="en-US" b="1" dirty="0">
                <a:solidFill>
                  <a:srgbClr val="7030A0"/>
                </a:solidFill>
              </a:rPr>
              <a:t>（通常为从上到下）</a:t>
            </a:r>
            <a:r>
              <a:rPr lang="zh-CN" altLang="zh-CN" dirty="0"/>
              <a:t>进行多个处理的结构称为顺序结构</a:t>
            </a:r>
            <a:r>
              <a:rPr lang="en-US" altLang="zh-CN" dirty="0"/>
              <a:t>;</a:t>
            </a:r>
            <a:endParaRPr lang="zh-CN" altLang="zh-CN" dirty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顺序结构的程序设计是最简单的，只要按照解决问题的顺序写出相应的语句就行，它的执行顺序是自上而下，依次执行</a:t>
            </a:r>
            <a:r>
              <a:rPr lang="en-US" altLang="zh-CN" dirty="0"/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3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逻辑运算符的优先级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rgbClr val="0303DF"/>
                    </a:solidFill>
                  </a:rPr>
                  <a:t>三个运算符的优先级</a:t>
                </a:r>
                <a:endParaRPr lang="en-US" altLang="zh-CN" dirty="0">
                  <a:solidFill>
                    <a:srgbClr val="0303DF"/>
                  </a:solidFill>
                </a:endParaRPr>
              </a:p>
              <a:p>
                <a:pPr marL="971550" lvl="1"/>
                <a:r>
                  <a:rPr lang="zh-CN" altLang="en-US" dirty="0">
                    <a:solidFill>
                      <a:srgbClr val="0303DF"/>
                    </a:solidFill>
                  </a:rPr>
                  <a:t>！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高于</a:t>
                </a:r>
                <a:r>
                  <a:rPr lang="en-US" altLang="zh-CN" dirty="0">
                    <a:solidFill>
                      <a:srgbClr val="0303DF"/>
                    </a:solidFill>
                  </a:rPr>
                  <a:t>  &amp;&amp; 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，</a:t>
                </a:r>
                <a:r>
                  <a:rPr lang="en-US" altLang="zh-CN" dirty="0">
                    <a:solidFill>
                      <a:srgbClr val="0303DF"/>
                    </a:solidFill>
                  </a:rPr>
                  <a:t>&amp;&amp;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高于</a:t>
                </a:r>
                <a:r>
                  <a:rPr lang="en-US" altLang="zh-CN" dirty="0">
                    <a:solidFill>
                      <a:srgbClr val="0303DF"/>
                    </a:solidFill>
                  </a:rPr>
                  <a:t>   ||   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（同级左</a:t>
                </a:r>
                <a:r>
                  <a:rPr lang="en-US" altLang="zh-CN" dirty="0">
                    <a:solidFill>
                      <a:srgbClr val="0303DF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右）</a:t>
                </a:r>
                <a:endParaRPr lang="en-US" altLang="zh-CN" dirty="0">
                  <a:solidFill>
                    <a:srgbClr val="0303DF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rgbClr val="0303DF"/>
                    </a:solidFill>
                  </a:rPr>
                  <a:t>并且</a:t>
                </a:r>
                <a:endParaRPr lang="en-US" altLang="zh-CN" dirty="0">
                  <a:solidFill>
                    <a:srgbClr val="0303DF"/>
                  </a:solidFill>
                </a:endParaRPr>
              </a:p>
              <a:p>
                <a:pPr marL="971550" lvl="1"/>
                <a:r>
                  <a:rPr lang="en-US" altLang="zh-CN" dirty="0">
                    <a:solidFill>
                      <a:srgbClr val="006600"/>
                    </a:solidFill>
                  </a:rPr>
                  <a:t>&amp;&amp;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与 </a:t>
                </a:r>
                <a:r>
                  <a:rPr lang="en-US" altLang="zh-CN" dirty="0">
                    <a:solidFill>
                      <a:srgbClr val="006600"/>
                    </a:solidFill>
                  </a:rPr>
                  <a:t>||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的优先级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低于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关系</a:t>
                </a:r>
                <a:r>
                  <a:rPr lang="zh-CN" altLang="en-US" dirty="0"/>
                  <a:t>运算符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；</a:t>
                </a:r>
                <a:endParaRPr lang="en-US" altLang="zh-CN" dirty="0">
                  <a:solidFill>
                    <a:srgbClr val="006600"/>
                  </a:solidFill>
                </a:endParaRPr>
              </a:p>
              <a:p>
                <a:pPr marL="971550" lvl="1"/>
                <a:r>
                  <a:rPr lang="en-US" altLang="zh-CN" dirty="0">
                    <a:solidFill>
                      <a:srgbClr val="FF0000"/>
                    </a:solidFill>
                  </a:rPr>
                  <a:t>!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的优先级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高于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算术运算符；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思考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若</a:t>
                </a:r>
                <a:r>
                  <a:rPr lang="en-US" altLang="zh-CN" dirty="0"/>
                  <a:t>x=5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≤100</m:t>
                    </m:r>
                  </m:oMath>
                </a14:m>
                <a:r>
                  <a:rPr lang="zh-CN" altLang="en-US" dirty="0"/>
                  <a:t>的值是多少？</a:t>
                </a:r>
                <a:endParaRPr lang="en-US" altLang="zh-CN" dirty="0"/>
              </a:p>
              <a:p>
                <a:pPr marL="1200150" lvl="2"/>
                <a:r>
                  <a:rPr lang="zh-CN" altLang="en-US" sz="1800" dirty="0">
                    <a:solidFill>
                      <a:srgbClr val="0000CC"/>
                    </a:solidFill>
                  </a:rPr>
                  <a:t>同级运算符按“从左到右”进行结合；</a:t>
                </a:r>
                <a:endParaRPr lang="en-US" altLang="zh-CN" sz="1800" dirty="0">
                  <a:solidFill>
                    <a:srgbClr val="0000CC"/>
                  </a:solidFill>
                </a:endParaRPr>
              </a:p>
              <a:p>
                <a:pPr marL="1200150" lvl="2"/>
                <a:r>
                  <a:rPr lang="zh-CN" altLang="en-US" sz="1800" dirty="0"/>
                  <a:t>实际问题中应该是</a:t>
                </a:r>
                <a:r>
                  <a:rPr lang="en-US" altLang="zh-CN" sz="1800" dirty="0"/>
                  <a:t>false</a:t>
                </a:r>
                <a:r>
                  <a:rPr lang="zh-CN" altLang="en-US" sz="1800" dirty="0"/>
                  <a:t>（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），但按</a:t>
                </a:r>
                <a:r>
                  <a:rPr lang="en-US" altLang="zh-CN" sz="1800" dirty="0"/>
                  <a:t>C</a:t>
                </a:r>
                <a:r>
                  <a:rPr lang="zh-CN" altLang="en-US" sz="1800" dirty="0"/>
                  <a:t>的运算过程，值是</a:t>
                </a:r>
                <a:r>
                  <a:rPr lang="en-US" altLang="zh-CN" sz="1800" dirty="0"/>
                  <a:t>true</a:t>
                </a:r>
                <a:r>
                  <a:rPr lang="zh-CN" altLang="en-US" sz="1800" dirty="0"/>
                  <a:t>（</a:t>
                </a:r>
                <a:r>
                  <a:rPr lang="en-US" altLang="zh-CN" sz="1800" dirty="0"/>
                  <a:t>1</a:t>
                </a:r>
                <a:r>
                  <a:rPr lang="zh-CN" altLang="en-US" sz="1800" dirty="0"/>
                  <a:t>）；</a:t>
                </a:r>
                <a:endParaRPr lang="en-US" altLang="zh-CN" sz="1800" dirty="0"/>
              </a:p>
              <a:p>
                <a:pPr marL="971550" lvl="1"/>
                <a:r>
                  <a:rPr lang="zh-CN" altLang="en-US" dirty="0"/>
                  <a:t>表达式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≤100</m:t>
                    </m:r>
                  </m:oMath>
                </a14:m>
                <a:r>
                  <a:rPr lang="zh-CN" altLang="en-US" dirty="0"/>
                  <a:t>，在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中应该怎样正确描述？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7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4" name="Rectangle 4"/>
          <p:cNvSpPr>
            <a:spLocks noChangeArrowheads="1"/>
          </p:cNvSpPr>
          <p:nvPr/>
        </p:nvSpPr>
        <p:spPr bwMode="auto">
          <a:xfrm>
            <a:off x="321276" y="1001391"/>
            <a:ext cx="8254399" cy="446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 anchorCtr="0"/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kumimoji="0" lang="zh-CN" altLang="en-US" sz="2000" dirty="0">
                <a:solidFill>
                  <a:srgbClr val="CC0000"/>
                </a:solidFill>
                <a:ea typeface="+mn-ea"/>
                <a:cs typeface="Times New Roman" panose="02020603050405020304" pitchFamily="18" charset="0"/>
              </a:rPr>
              <a:t>例：</a:t>
            </a:r>
            <a:r>
              <a:rPr kumimoji="0" lang="zh-CN" altLang="en-US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表达式 </a:t>
            </a:r>
            <a:r>
              <a:rPr kumimoji="0" lang="en-US" altLang="zh-CN" sz="20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5&gt;3 &amp;&amp; 8&lt;4 - !0 </a:t>
            </a:r>
            <a:r>
              <a:rPr kumimoji="0" lang="zh-CN" altLang="en-US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的值是多少？</a:t>
            </a:r>
            <a:r>
              <a:rPr kumimoji="0" lang="en-US" altLang="zh-CN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                   </a:t>
            </a:r>
          </a:p>
          <a:p>
            <a:pPr marL="0" indent="0"/>
            <a:r>
              <a:rPr kumimoji="0" lang="zh-CN" altLang="en-US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注</a:t>
            </a:r>
            <a:r>
              <a:rPr kumimoji="0" lang="en-US" altLang="zh-CN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0" indent="0"/>
            <a:r>
              <a:rPr lang="zh-CN" altLang="en-US" sz="20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逻辑运算符“</a:t>
            </a:r>
            <a:r>
              <a:rPr lang="en-US" altLang="zh-CN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&amp;&amp;</a:t>
            </a:r>
            <a:r>
              <a:rPr lang="en-US" altLang="zh-CN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和“</a:t>
            </a:r>
            <a:r>
              <a:rPr lang="en-US" altLang="zh-CN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||</a:t>
            </a:r>
            <a:r>
              <a:rPr lang="en-US" altLang="zh-CN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低于</a:t>
            </a:r>
            <a:r>
              <a:rPr lang="zh-CN" altLang="en-US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关系运算符</a:t>
            </a:r>
            <a:r>
              <a:rPr lang="zh-CN" altLang="en-US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，“</a:t>
            </a:r>
            <a:r>
              <a:rPr lang="en-US" altLang="zh-CN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!</a:t>
            </a:r>
            <a:r>
              <a:rPr lang="en-US" altLang="zh-CN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高于</a:t>
            </a:r>
            <a:r>
              <a:rPr lang="zh-CN" altLang="en-US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算术运算符</a:t>
            </a:r>
            <a:r>
              <a:rPr lang="en-US" altLang="zh-CN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；</a:t>
            </a:r>
          </a:p>
          <a:p>
            <a:r>
              <a:rPr kumimoji="0" lang="en-US" altLang="zh-CN" sz="1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180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</a:rPr>
              <a:t>关系运算符</a:t>
            </a:r>
            <a:r>
              <a:rPr lang="zh-CN" altLang="en-US" sz="1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的优先级</a:t>
            </a:r>
            <a:r>
              <a:rPr lang="zh-CN" altLang="en-US" sz="1800" b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低于</a:t>
            </a:r>
            <a:r>
              <a:rPr lang="zh-CN" altLang="en-US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算术运算符</a:t>
            </a:r>
            <a:r>
              <a:rPr kumimoji="0" lang="zh-CN" altLang="en-US" sz="1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；</a:t>
            </a:r>
            <a:endParaRPr kumimoji="0" lang="en-US" altLang="zh-CN" sz="1800" dirty="0">
              <a:solidFill>
                <a:srgbClr val="080808"/>
              </a:solidFill>
              <a:ea typeface="+mn-ea"/>
              <a:cs typeface="Times New Roman" panose="02020603050405020304" pitchFamily="18" charset="0"/>
            </a:endParaRPr>
          </a:p>
          <a:p>
            <a:endParaRPr kumimoji="0" lang="zh-CN" altLang="en-US" dirty="0">
              <a:solidFill>
                <a:srgbClr val="080808"/>
              </a:solidFill>
              <a:ea typeface="+mn-ea"/>
              <a:cs typeface="Times New Roman" panose="02020603050405020304" pitchFamily="18" charset="0"/>
            </a:endParaRPr>
          </a:p>
          <a:p>
            <a:r>
              <a:rPr kumimoji="0" lang="zh-CN" altLang="en-US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		</a:t>
            </a:r>
          </a:p>
          <a:p>
            <a:r>
              <a:rPr kumimoji="0" lang="zh-CN" altLang="en-US" sz="2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		 		</a:t>
            </a:r>
          </a:p>
          <a:p>
            <a:r>
              <a:rPr kumimoji="0" lang="zh-CN" altLang="en-US" sz="2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		</a:t>
            </a:r>
          </a:p>
          <a:p>
            <a:r>
              <a:rPr kumimoji="0" lang="zh-CN" altLang="en-US" sz="2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		</a:t>
            </a:r>
          </a:p>
          <a:p>
            <a:r>
              <a:rPr kumimoji="0" lang="zh-CN" altLang="en-US" sz="2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640006" name="AutoShape 6"/>
          <p:cNvSpPr>
            <a:spLocks noChangeArrowheads="1"/>
          </p:cNvSpPr>
          <p:nvPr/>
        </p:nvSpPr>
        <p:spPr bwMode="auto">
          <a:xfrm>
            <a:off x="3419475" y="4211718"/>
            <a:ext cx="2232025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1&amp;&amp;0</a:t>
            </a:r>
            <a:r>
              <a:rPr lang="zh-CN" altLang="en-US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逻辑值为</a:t>
            </a:r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40007" name="AutoShape 7"/>
          <p:cNvSpPr>
            <a:spLocks noChangeArrowheads="1"/>
          </p:cNvSpPr>
          <p:nvPr/>
        </p:nvSpPr>
        <p:spPr bwMode="auto">
          <a:xfrm>
            <a:off x="6011863" y="4138693"/>
            <a:ext cx="1944687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8&lt;3</a:t>
            </a:r>
            <a:r>
              <a:rPr lang="zh-CN" altLang="en-US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逻辑值为</a:t>
            </a:r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40008" name="AutoShape 8"/>
          <p:cNvSpPr>
            <a:spLocks noChangeArrowheads="1"/>
          </p:cNvSpPr>
          <p:nvPr/>
        </p:nvSpPr>
        <p:spPr bwMode="auto">
          <a:xfrm>
            <a:off x="5940425" y="2627393"/>
            <a:ext cx="1943100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4-1</a:t>
            </a:r>
            <a:r>
              <a:rPr lang="zh-CN" altLang="en-US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值为</a:t>
            </a:r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0009" name="AutoShape 9"/>
          <p:cNvSpPr>
            <a:spLocks noChangeArrowheads="1"/>
          </p:cNvSpPr>
          <p:nvPr/>
        </p:nvSpPr>
        <p:spPr bwMode="auto">
          <a:xfrm>
            <a:off x="3563938" y="2627393"/>
            <a:ext cx="1944687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!0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逻辑值为</a:t>
            </a:r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40010" name="AutoShape 10"/>
          <p:cNvSpPr>
            <a:spLocks noChangeArrowheads="1"/>
          </p:cNvSpPr>
          <p:nvPr/>
        </p:nvSpPr>
        <p:spPr bwMode="auto">
          <a:xfrm>
            <a:off x="900113" y="2627393"/>
            <a:ext cx="1944687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5&gt;3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逻辑值为</a:t>
            </a:r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40011" name="AutoShape 11"/>
          <p:cNvSpPr>
            <a:spLocks noChangeArrowheads="1"/>
          </p:cNvSpPr>
          <p:nvPr/>
        </p:nvSpPr>
        <p:spPr bwMode="auto">
          <a:xfrm>
            <a:off x="2843213" y="2987755"/>
            <a:ext cx="720725" cy="287338"/>
          </a:xfrm>
          <a:prstGeom prst="rightArrow">
            <a:avLst>
              <a:gd name="adj1" fmla="val 50000"/>
              <a:gd name="adj2" fmla="val 62707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0012" name="AutoShape 12"/>
          <p:cNvSpPr>
            <a:spLocks noChangeArrowheads="1"/>
          </p:cNvSpPr>
          <p:nvPr/>
        </p:nvSpPr>
        <p:spPr bwMode="auto">
          <a:xfrm>
            <a:off x="5508625" y="2987755"/>
            <a:ext cx="431800" cy="287338"/>
          </a:xfrm>
          <a:prstGeom prst="rightArrow">
            <a:avLst>
              <a:gd name="adj1" fmla="val 50000"/>
              <a:gd name="adj2" fmla="val 37569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0014" name="AutoShape 14"/>
          <p:cNvSpPr>
            <a:spLocks noChangeArrowheads="1"/>
          </p:cNvSpPr>
          <p:nvPr/>
        </p:nvSpPr>
        <p:spPr bwMode="auto">
          <a:xfrm>
            <a:off x="6948488" y="3562430"/>
            <a:ext cx="287337" cy="576263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0015" name="AutoShape 15"/>
          <p:cNvSpPr>
            <a:spLocks noChangeArrowheads="1"/>
          </p:cNvSpPr>
          <p:nvPr/>
        </p:nvSpPr>
        <p:spPr bwMode="auto">
          <a:xfrm>
            <a:off x="5651500" y="4570493"/>
            <a:ext cx="360363" cy="217487"/>
          </a:xfrm>
          <a:prstGeom prst="leftArrow">
            <a:avLst>
              <a:gd name="adj1" fmla="val 50000"/>
              <a:gd name="adj2" fmla="val 41424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0016" name="Rectangle 16"/>
          <p:cNvSpPr>
            <a:spLocks noChangeArrowheads="1"/>
          </p:cNvSpPr>
          <p:nvPr/>
        </p:nvSpPr>
        <p:spPr bwMode="auto">
          <a:xfrm>
            <a:off x="755650" y="4211718"/>
            <a:ext cx="213836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表达式值为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关于</a:t>
            </a:r>
            <a:r>
              <a:rPr lang="zh-CN" altLang="en-US" dirty="0"/>
              <a:t>逻辑运算符的优先级</a:t>
            </a:r>
          </a:p>
        </p:txBody>
      </p:sp>
    </p:spTree>
    <p:extLst>
      <p:ext uri="{BB962C8B-B14F-4D97-AF65-F5344CB8AC3E}">
        <p14:creationId xmlns:p14="http://schemas.microsoft.com/office/powerpoint/2010/main" val="26510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4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4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4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4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6" grpId="0" animBg="1"/>
      <p:bldP spid="640007" grpId="0" animBg="1"/>
      <p:bldP spid="640008" grpId="0" animBg="1"/>
      <p:bldP spid="640009" grpId="0" animBg="1"/>
      <p:bldP spid="640010" grpId="0" animBg="1"/>
      <p:bldP spid="640011" grpId="0" animBg="1"/>
      <p:bldP spid="640012" grpId="0" animBg="1"/>
      <p:bldP spid="640014" grpId="0" animBg="1"/>
      <p:bldP spid="640015" grpId="0" animBg="1"/>
      <p:bldP spid="6400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强烈建议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7030A0"/>
                </a:solidFill>
              </a:rPr>
              <a:t>书写逻辑表达式时</a:t>
            </a:r>
            <a:r>
              <a:rPr lang="zh-CN" altLang="en-US" dirty="0">
                <a:solidFill>
                  <a:srgbClr val="FF0000"/>
                </a:solidFill>
              </a:rPr>
              <a:t>，不要依赖它们的优先级，最好利用</a:t>
            </a:r>
            <a:r>
              <a:rPr lang="en-US" altLang="zh-CN" dirty="0">
                <a:solidFill>
                  <a:srgbClr val="0000CC"/>
                </a:solidFill>
              </a:rPr>
              <a:t>( )</a:t>
            </a:r>
            <a:r>
              <a:rPr lang="zh-CN" altLang="en-US" dirty="0">
                <a:solidFill>
                  <a:srgbClr val="FF0000"/>
                </a:solidFill>
              </a:rPr>
              <a:t>对运算顺序</a:t>
            </a:r>
            <a:r>
              <a:rPr lang="zh-CN" altLang="en-US" dirty="0" smtClean="0">
                <a:solidFill>
                  <a:srgbClr val="FF0000"/>
                </a:solidFill>
              </a:rPr>
              <a:t>加以清晰、明了地表达；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</a:rPr>
              <a:t>提高程序的可读性；</a:t>
            </a:r>
            <a:endParaRPr lang="en-US" altLang="zh-CN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</a:rPr>
              <a:t>便于排查错误；</a:t>
            </a:r>
            <a:endParaRPr lang="en-US" altLang="zh-CN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00"/>
                </a:solidFill>
              </a:rPr>
              <a:t>如：</a:t>
            </a:r>
            <a:r>
              <a:rPr lang="en-US" altLang="zh-CN" dirty="0">
                <a:solidFill>
                  <a:srgbClr val="006600"/>
                </a:solidFill>
              </a:rPr>
              <a:t>(5&gt;3) &amp;&amp; (8&lt;(4 – (!0)))</a:t>
            </a:r>
            <a:r>
              <a:rPr lang="zh-CN" altLang="en-US" dirty="0">
                <a:solidFill>
                  <a:srgbClr val="006600"/>
                </a:solidFill>
              </a:rPr>
              <a:t>，运算顺序及结果一目了然；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0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4827C-BC7C-41F5-B801-189D391B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试判断下列表达式的值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03359-984A-42BD-882D-E99D92CC9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1&lt;2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0&amp;&amp;1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6!=6 &amp;&amp; 6, </a:t>
            </a:r>
            <a:r>
              <a:rPr lang="zh-CN" altLang="en-US" dirty="0">
                <a:solidFill>
                  <a:srgbClr val="000000"/>
                </a:solidFill>
              </a:rPr>
              <a:t>即</a:t>
            </a:r>
            <a:r>
              <a:rPr lang="en-US" altLang="zh-CN" dirty="0">
                <a:solidFill>
                  <a:srgbClr val="000000"/>
                </a:solidFill>
              </a:rPr>
              <a:t> (6!=6 )&amp;&amp;6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7+8= =15 ,  </a:t>
            </a:r>
            <a:r>
              <a:rPr lang="zh-CN" altLang="en-US" dirty="0">
                <a:solidFill>
                  <a:srgbClr val="000000"/>
                </a:solidFill>
              </a:rPr>
              <a:t>即 </a:t>
            </a:r>
            <a:r>
              <a:rPr lang="en-US" altLang="zh-CN" dirty="0">
                <a:solidFill>
                  <a:srgbClr val="000000"/>
                </a:solidFill>
              </a:rPr>
              <a:t>(7+8) = = 15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!0 &amp;&amp; 1,    </a:t>
            </a:r>
            <a:r>
              <a:rPr lang="zh-CN" altLang="en-US" dirty="0">
                <a:solidFill>
                  <a:srgbClr val="000000"/>
                </a:solidFill>
              </a:rPr>
              <a:t>即 </a:t>
            </a:r>
            <a:r>
              <a:rPr lang="en-US" altLang="zh-CN" dirty="0">
                <a:solidFill>
                  <a:srgbClr val="000000"/>
                </a:solidFill>
              </a:rPr>
              <a:t>(!0) &amp;&amp; 1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6 || 0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!7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E3E73F-D87C-4A76-AEE5-15D232FC06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false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0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false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0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false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0   </a:t>
            </a:r>
            <a:r>
              <a:rPr lang="en-US" altLang="zh-CN" sz="2000" dirty="0">
                <a:solidFill>
                  <a:srgbClr val="7030A0"/>
                </a:solidFill>
              </a:rPr>
              <a:t>// </a:t>
            </a:r>
            <a:r>
              <a:rPr lang="en-US" altLang="zh-CN" sz="2000" dirty="0" smtClean="0">
                <a:solidFill>
                  <a:srgbClr val="7030A0"/>
                </a:solidFill>
              </a:rPr>
              <a:t>!=</a:t>
            </a:r>
            <a:r>
              <a:rPr lang="zh-CN" altLang="en-US" sz="2000" dirty="0" smtClean="0">
                <a:solidFill>
                  <a:srgbClr val="7030A0"/>
                </a:solidFill>
              </a:rPr>
              <a:t>优先级高于</a:t>
            </a:r>
            <a:r>
              <a:rPr lang="en-US" altLang="zh-CN" sz="2000" dirty="0" smtClean="0">
                <a:solidFill>
                  <a:srgbClr val="7030A0"/>
                </a:solidFill>
              </a:rPr>
              <a:t>&amp;&amp;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true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</a:rPr>
              <a:t>1    </a:t>
            </a:r>
            <a:r>
              <a:rPr lang="en-US" altLang="zh-CN" sz="2000" dirty="0" smtClean="0">
                <a:solidFill>
                  <a:srgbClr val="7030A0"/>
                </a:solidFill>
              </a:rPr>
              <a:t>// </a:t>
            </a:r>
            <a:r>
              <a:rPr lang="en-US" altLang="zh-CN" sz="2000" dirty="0">
                <a:solidFill>
                  <a:srgbClr val="7030A0"/>
                </a:solidFill>
              </a:rPr>
              <a:t>+</a:t>
            </a:r>
            <a:r>
              <a:rPr lang="zh-CN" altLang="en-US" sz="2000" dirty="0" smtClean="0">
                <a:solidFill>
                  <a:srgbClr val="7030A0"/>
                </a:solidFill>
              </a:rPr>
              <a:t>优先级</a:t>
            </a:r>
            <a:r>
              <a:rPr lang="zh-CN" altLang="en-US" sz="2000" dirty="0">
                <a:solidFill>
                  <a:srgbClr val="7030A0"/>
                </a:solidFill>
              </a:rPr>
              <a:t>高于</a:t>
            </a:r>
            <a:r>
              <a:rPr lang="en-US" altLang="zh-CN" sz="2000" dirty="0" smtClean="0">
                <a:solidFill>
                  <a:srgbClr val="7030A0"/>
                </a:solidFill>
              </a:rPr>
              <a:t>&amp;&amp;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true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</a:rPr>
              <a:t>1    </a:t>
            </a:r>
            <a:r>
              <a:rPr lang="en-US" altLang="zh-CN" sz="2000" dirty="0">
                <a:solidFill>
                  <a:srgbClr val="7030A0"/>
                </a:solidFill>
              </a:rPr>
              <a:t>// </a:t>
            </a:r>
            <a:r>
              <a:rPr lang="en-US" altLang="zh-CN" sz="2000" dirty="0" smtClean="0">
                <a:solidFill>
                  <a:srgbClr val="7030A0"/>
                </a:solidFill>
              </a:rPr>
              <a:t>!</a:t>
            </a:r>
            <a:r>
              <a:rPr lang="zh-CN" altLang="en-US" sz="2000" dirty="0" smtClean="0">
                <a:solidFill>
                  <a:srgbClr val="7030A0"/>
                </a:solidFill>
              </a:rPr>
              <a:t>优先级</a:t>
            </a:r>
            <a:r>
              <a:rPr lang="zh-CN" altLang="en-US" sz="2000" dirty="0">
                <a:solidFill>
                  <a:srgbClr val="7030A0"/>
                </a:solidFill>
              </a:rPr>
              <a:t>高于</a:t>
            </a:r>
            <a:r>
              <a:rPr lang="en-US" altLang="zh-CN" sz="2000" dirty="0">
                <a:solidFill>
                  <a:srgbClr val="7030A0"/>
                </a:solidFill>
              </a:rPr>
              <a:t>&amp;&amp;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true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false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0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逻辑运算的短路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75592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</a:rPr>
              <a:t>在逻辑表达式的求解中，编译器对程序进行了一定的优化，并不是所有的逻辑运算符都要被执行；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6600"/>
                </a:solidFill>
              </a:rPr>
              <a:t>如：</a:t>
            </a:r>
            <a:r>
              <a:rPr lang="en-US" altLang="zh-CN" sz="2000" dirty="0">
                <a:solidFill>
                  <a:srgbClr val="006600"/>
                </a:solidFill>
              </a:rPr>
              <a:t>a &amp;&amp; b &amp;&amp; c  </a:t>
            </a: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b="1" dirty="0">
                <a:solidFill>
                  <a:srgbClr val="0303DF"/>
                </a:solidFill>
              </a:rPr>
              <a:t>只要</a:t>
            </a:r>
            <a:r>
              <a:rPr lang="en-US" altLang="zh-CN" sz="1800" b="1" dirty="0">
                <a:solidFill>
                  <a:srgbClr val="0303DF"/>
                </a:solidFill>
              </a:rPr>
              <a:t>a</a:t>
            </a:r>
            <a:r>
              <a:rPr lang="zh-CN" altLang="en-US" sz="1800" b="1" dirty="0">
                <a:solidFill>
                  <a:srgbClr val="0303DF"/>
                </a:solidFill>
              </a:rPr>
              <a:t>为假（</a:t>
            </a:r>
            <a:r>
              <a:rPr lang="en-US" altLang="zh-CN" sz="1800" b="1" dirty="0">
                <a:solidFill>
                  <a:srgbClr val="0303DF"/>
                </a:solidFill>
              </a:rPr>
              <a:t>0</a:t>
            </a:r>
            <a:r>
              <a:rPr lang="zh-CN" altLang="en-US" sz="1800" b="1" dirty="0">
                <a:solidFill>
                  <a:srgbClr val="0303DF"/>
                </a:solidFill>
              </a:rPr>
              <a:t>），后面的运算就不再进行</a:t>
            </a:r>
            <a:endParaRPr lang="en-US" altLang="zh-CN" sz="1800" b="1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dirty="0">
                <a:solidFill>
                  <a:srgbClr val="080808"/>
                </a:solidFill>
              </a:rPr>
              <a:t>只有</a:t>
            </a:r>
            <a:r>
              <a:rPr lang="en-US" altLang="zh-CN" sz="1800" dirty="0">
                <a:solidFill>
                  <a:srgbClr val="080808"/>
                </a:solidFill>
              </a:rPr>
              <a:t>a</a:t>
            </a:r>
            <a:r>
              <a:rPr lang="zh-CN" altLang="en-US" sz="1800" dirty="0">
                <a:solidFill>
                  <a:srgbClr val="080808"/>
                </a:solidFill>
              </a:rPr>
              <a:t>为真时，</a:t>
            </a:r>
            <a:r>
              <a:rPr lang="zh-CN" altLang="en-US" sz="1800" dirty="0" smtClean="0">
                <a:solidFill>
                  <a:srgbClr val="080808"/>
                </a:solidFill>
              </a:rPr>
              <a:t>才继续判断</a:t>
            </a:r>
            <a:r>
              <a:rPr lang="en-US" altLang="zh-CN" sz="1800" dirty="0">
                <a:solidFill>
                  <a:srgbClr val="080808"/>
                </a:solidFill>
              </a:rPr>
              <a:t>b</a:t>
            </a:r>
            <a:r>
              <a:rPr lang="zh-CN" altLang="en-US" sz="1800" dirty="0">
                <a:solidFill>
                  <a:srgbClr val="080808"/>
                </a:solidFill>
              </a:rPr>
              <a:t>的值，只有</a:t>
            </a:r>
            <a:r>
              <a:rPr lang="en-US" altLang="zh-CN" sz="1800" dirty="0">
                <a:solidFill>
                  <a:srgbClr val="080808"/>
                </a:solidFill>
              </a:rPr>
              <a:t>a</a:t>
            </a:r>
            <a:r>
              <a:rPr lang="zh-CN" altLang="en-US" sz="1800" dirty="0">
                <a:solidFill>
                  <a:srgbClr val="080808"/>
                </a:solidFill>
              </a:rPr>
              <a:t>和</a:t>
            </a:r>
            <a:r>
              <a:rPr lang="en-US" altLang="zh-CN" sz="1800" dirty="0">
                <a:solidFill>
                  <a:srgbClr val="080808"/>
                </a:solidFill>
              </a:rPr>
              <a:t>b</a:t>
            </a:r>
            <a:r>
              <a:rPr lang="zh-CN" altLang="en-US" sz="1800" dirty="0">
                <a:solidFill>
                  <a:srgbClr val="080808"/>
                </a:solidFill>
              </a:rPr>
              <a:t>都为真时，</a:t>
            </a:r>
            <a:r>
              <a:rPr lang="zh-CN" altLang="en-US" sz="1800" dirty="0" smtClean="0">
                <a:solidFill>
                  <a:srgbClr val="080808"/>
                </a:solidFill>
              </a:rPr>
              <a:t>才继续判断</a:t>
            </a:r>
            <a:r>
              <a:rPr lang="en-US" altLang="zh-CN" sz="1800" dirty="0">
                <a:solidFill>
                  <a:srgbClr val="080808"/>
                </a:solidFill>
              </a:rPr>
              <a:t>c</a:t>
            </a:r>
            <a:r>
              <a:rPr lang="zh-CN" altLang="en-US" sz="1800" dirty="0">
                <a:solidFill>
                  <a:srgbClr val="080808"/>
                </a:solidFill>
              </a:rPr>
              <a:t>的值。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</a:rPr>
              <a:t>如：</a:t>
            </a:r>
            <a:r>
              <a:rPr lang="en-US" altLang="zh-CN" sz="2000" dirty="0">
                <a:solidFill>
                  <a:srgbClr val="006600"/>
                </a:solidFill>
              </a:rPr>
              <a:t>a || b || c   </a:t>
            </a: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b="1" dirty="0">
                <a:solidFill>
                  <a:srgbClr val="0303DF"/>
                </a:solidFill>
              </a:rPr>
              <a:t>只要</a:t>
            </a:r>
            <a:r>
              <a:rPr lang="en-US" altLang="zh-CN" sz="1800" b="1" dirty="0">
                <a:solidFill>
                  <a:srgbClr val="0303DF"/>
                </a:solidFill>
              </a:rPr>
              <a:t>a</a:t>
            </a:r>
            <a:r>
              <a:rPr lang="zh-CN" altLang="en-US" sz="1800" b="1" dirty="0">
                <a:solidFill>
                  <a:srgbClr val="0303DF"/>
                </a:solidFill>
              </a:rPr>
              <a:t>为真（</a:t>
            </a:r>
            <a:r>
              <a:rPr lang="en-US" altLang="zh-CN" sz="1800" b="1" dirty="0">
                <a:solidFill>
                  <a:srgbClr val="0303DF"/>
                </a:solidFill>
              </a:rPr>
              <a:t>1</a:t>
            </a:r>
            <a:r>
              <a:rPr lang="zh-CN" altLang="en-US" sz="1800" b="1" dirty="0">
                <a:solidFill>
                  <a:srgbClr val="0303DF"/>
                </a:solidFill>
              </a:rPr>
              <a:t>），后续的逻辑运算就不再进行</a:t>
            </a:r>
            <a:endParaRPr lang="en-US" altLang="zh-CN" sz="1800" b="1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dirty="0">
                <a:solidFill>
                  <a:srgbClr val="080808"/>
                </a:solidFill>
              </a:rPr>
              <a:t>只有</a:t>
            </a:r>
            <a:r>
              <a:rPr lang="en-US" altLang="zh-CN" sz="1800" dirty="0">
                <a:solidFill>
                  <a:srgbClr val="080808"/>
                </a:solidFill>
              </a:rPr>
              <a:t>a</a:t>
            </a:r>
            <a:r>
              <a:rPr lang="zh-CN" altLang="en-US" sz="1800" dirty="0">
                <a:solidFill>
                  <a:srgbClr val="080808"/>
                </a:solidFill>
              </a:rPr>
              <a:t>为假，</a:t>
            </a:r>
            <a:r>
              <a:rPr lang="zh-CN" altLang="en-US" sz="1800" dirty="0" smtClean="0">
                <a:solidFill>
                  <a:srgbClr val="080808"/>
                </a:solidFill>
              </a:rPr>
              <a:t>才继续判断</a:t>
            </a:r>
            <a:r>
              <a:rPr lang="en-US" altLang="zh-CN" sz="1800" dirty="0" smtClean="0">
                <a:solidFill>
                  <a:srgbClr val="080808"/>
                </a:solidFill>
              </a:rPr>
              <a:t>b</a:t>
            </a:r>
            <a:r>
              <a:rPr lang="zh-CN" altLang="en-US" sz="1800" dirty="0" smtClean="0">
                <a:solidFill>
                  <a:srgbClr val="080808"/>
                </a:solidFill>
              </a:rPr>
              <a:t>的值，当</a:t>
            </a:r>
            <a:r>
              <a:rPr lang="en-US" altLang="zh-CN" sz="1800" dirty="0" smtClean="0">
                <a:solidFill>
                  <a:srgbClr val="080808"/>
                </a:solidFill>
              </a:rPr>
              <a:t>a</a:t>
            </a:r>
            <a:r>
              <a:rPr lang="zh-CN" altLang="en-US" sz="1800" dirty="0">
                <a:solidFill>
                  <a:srgbClr val="080808"/>
                </a:solidFill>
              </a:rPr>
              <a:t>和</a:t>
            </a:r>
            <a:r>
              <a:rPr lang="en-US" altLang="zh-CN" sz="1800" dirty="0">
                <a:solidFill>
                  <a:srgbClr val="080808"/>
                </a:solidFill>
              </a:rPr>
              <a:t>b</a:t>
            </a:r>
            <a:r>
              <a:rPr lang="zh-CN" altLang="en-US" sz="1800" dirty="0">
                <a:solidFill>
                  <a:srgbClr val="080808"/>
                </a:solidFill>
              </a:rPr>
              <a:t>都为</a:t>
            </a:r>
            <a:r>
              <a:rPr lang="zh-CN" altLang="en-US" sz="1800" dirty="0" smtClean="0">
                <a:solidFill>
                  <a:srgbClr val="080808"/>
                </a:solidFill>
              </a:rPr>
              <a:t>假时才继续判断</a:t>
            </a:r>
            <a:r>
              <a:rPr lang="en-US" altLang="zh-CN" sz="1800" dirty="0" smtClean="0">
                <a:solidFill>
                  <a:srgbClr val="080808"/>
                </a:solidFill>
              </a:rPr>
              <a:t>c</a:t>
            </a:r>
            <a:r>
              <a:rPr lang="zh-CN" altLang="en-US" sz="1800" dirty="0" smtClean="0">
                <a:solidFill>
                  <a:srgbClr val="080808"/>
                </a:solidFill>
              </a:rPr>
              <a:t>的值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书写逻辑表达式的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时候，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可以</a:t>
            </a:r>
            <a:r>
              <a:rPr lang="zh-CN" altLang="en-US" sz="2000" b="1" dirty="0">
                <a:solidFill>
                  <a:srgbClr val="000000"/>
                </a:solidFill>
              </a:rPr>
              <a:t>根据</a:t>
            </a:r>
            <a:r>
              <a:rPr lang="zh-CN" altLang="en-US" sz="2000" b="1" dirty="0" smtClean="0">
                <a:solidFill>
                  <a:srgbClr val="006600"/>
                </a:solidFill>
              </a:rPr>
              <a:t>实际问题合理</a:t>
            </a:r>
            <a:r>
              <a:rPr lang="zh-CN" altLang="en-US" sz="2000" b="1" dirty="0">
                <a:solidFill>
                  <a:srgbClr val="7030A0"/>
                </a:solidFill>
              </a:rPr>
              <a:t>安排各关系表达式的顺序</a:t>
            </a:r>
            <a:r>
              <a:rPr lang="zh-CN" altLang="en-US" sz="2000" b="1" dirty="0">
                <a:solidFill>
                  <a:srgbClr val="FF0000"/>
                </a:solidFill>
              </a:rPr>
              <a:t>，以提高运算速度，提高运行效率；</a:t>
            </a:r>
          </a:p>
        </p:txBody>
      </p:sp>
    </p:spTree>
    <p:extLst>
      <p:ext uri="{BB962C8B-B14F-4D97-AF65-F5344CB8AC3E}">
        <p14:creationId xmlns:p14="http://schemas.microsoft.com/office/powerpoint/2010/main" val="16231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逻辑运算的短路对变量的影响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28990"/>
            <a:ext cx="8089900" cy="209421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CC0000"/>
                </a:solidFill>
              </a:rPr>
              <a:t>例如：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1"/>
            <a:r>
              <a:rPr lang="en-US" altLang="zh-CN" sz="1600" dirty="0">
                <a:sym typeface="Wingdings" panose="05000000000000000000" pitchFamily="2" charset="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Wingdings" panose="05000000000000000000" pitchFamily="2" charset="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Wingdings" panose="05000000000000000000" pitchFamily="2" charset="2"/>
              </a:rPr>
              <a:t> a=2,b=3,c=4,d=5, m=4,n=5; </a:t>
            </a:r>
          </a:p>
          <a:p>
            <a:pPr lvl="1"/>
            <a:r>
              <a:rPr lang="en-US" altLang="zh-CN" sz="1600" dirty="0"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CC"/>
                </a:solidFill>
                <a:sym typeface="Wingdings" panose="05000000000000000000" pitchFamily="2" charset="2"/>
              </a:rPr>
              <a:t> if ((m=</a:t>
            </a:r>
            <a:r>
              <a:rPr lang="en-US" altLang="zh-CN" sz="1600" dirty="0">
                <a:solidFill>
                  <a:srgbClr val="006600"/>
                </a:solidFill>
                <a:sym typeface="Wingdings" panose="05000000000000000000" pitchFamily="2" charset="2"/>
              </a:rPr>
              <a:t>(a&gt;b)</a:t>
            </a:r>
            <a:r>
              <a:rPr lang="en-US" altLang="zh-CN" sz="1600" dirty="0">
                <a:solidFill>
                  <a:srgbClr val="0000CC"/>
                </a:solidFill>
                <a:sym typeface="Wingdings" panose="05000000000000000000" pitchFamily="2" charset="2"/>
              </a:rPr>
              <a:t>)&amp;&amp;(n=</a:t>
            </a:r>
            <a:r>
              <a:rPr lang="en-US" altLang="zh-CN" sz="1600" dirty="0">
                <a:solidFill>
                  <a:srgbClr val="006600"/>
                </a:solidFill>
                <a:sym typeface="Wingdings" panose="05000000000000000000" pitchFamily="2" charset="2"/>
              </a:rPr>
              <a:t>(c&gt;d</a:t>
            </a:r>
            <a:r>
              <a:rPr lang="en-US" altLang="zh-CN" sz="1600" dirty="0" smtClean="0">
                <a:solidFill>
                  <a:srgbClr val="006600"/>
                </a:solidFill>
                <a:sym typeface="Wingdings" panose="05000000000000000000" pitchFamily="2" charset="2"/>
              </a:rPr>
              <a:t>)</a:t>
            </a:r>
            <a:r>
              <a:rPr lang="en-US" altLang="zh-CN" sz="1600" dirty="0" smtClean="0">
                <a:solidFill>
                  <a:srgbClr val="0000CC"/>
                </a:solidFill>
                <a:sym typeface="Wingdings" panose="05000000000000000000" pitchFamily="2" charset="2"/>
              </a:rPr>
              <a:t>)) </a:t>
            </a:r>
            <a:r>
              <a:rPr lang="zh-CN" altLang="en-US" sz="1600" dirty="0" smtClean="0">
                <a:sym typeface="Wingdings" panose="05000000000000000000" pitchFamily="2" charset="2"/>
              </a:rPr>
              <a:t>执行</a:t>
            </a:r>
            <a:r>
              <a:rPr lang="zh-CN" altLang="en-US" sz="1600" dirty="0">
                <a:sym typeface="Wingdings" panose="05000000000000000000" pitchFamily="2" charset="2"/>
              </a:rPr>
              <a:t>后各变量的值分别是多少？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ym typeface="Wingdings" panose="05000000000000000000" pitchFamily="2" charset="2"/>
              </a:rPr>
              <a:t>“</a:t>
            </a:r>
            <a:r>
              <a:rPr lang="en-US" altLang="zh-CN" sz="1800" dirty="0" smtClean="0">
                <a:sym typeface="Wingdings" panose="05000000000000000000" pitchFamily="2" charset="2"/>
              </a:rPr>
              <a:t>a&gt;b”</a:t>
            </a:r>
            <a:r>
              <a:rPr lang="zh-CN" altLang="en-US" sz="1800" dirty="0">
                <a:sym typeface="Wingdings" panose="05000000000000000000" pitchFamily="2" charset="2"/>
              </a:rPr>
              <a:t>的值为</a:t>
            </a:r>
            <a:r>
              <a:rPr lang="en-US" altLang="zh-CN" sz="1800" dirty="0">
                <a:sym typeface="Wingdings" panose="05000000000000000000" pitchFamily="2" charset="2"/>
              </a:rPr>
              <a:t>0</a:t>
            </a:r>
            <a:r>
              <a:rPr lang="zh-CN" altLang="en-US" sz="1800" dirty="0">
                <a:sym typeface="Wingdings" panose="05000000000000000000" pitchFamily="2" charset="2"/>
              </a:rPr>
              <a:t>，因此</a:t>
            </a:r>
            <a:r>
              <a:rPr lang="en-US" altLang="zh-CN" sz="1800" dirty="0">
                <a:solidFill>
                  <a:srgbClr val="C00000"/>
                </a:solidFill>
                <a:sym typeface="Wingdings" panose="05000000000000000000" pitchFamily="2" charset="2"/>
              </a:rPr>
              <a:t>m=0</a:t>
            </a:r>
            <a:r>
              <a:rPr lang="zh-CN" altLang="en-US" sz="1800" dirty="0">
                <a:sym typeface="Wingdings" panose="05000000000000000000" pitchFamily="2" charset="2"/>
              </a:rPr>
              <a:t>，</a:t>
            </a:r>
            <a:r>
              <a:rPr lang="zh-CN" altLang="en-US" sz="1800" dirty="0" smtClean="0">
                <a:sym typeface="Wingdings" panose="05000000000000000000" pitchFamily="2" charset="2"/>
              </a:rPr>
              <a:t>则表达式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(m</a:t>
            </a:r>
            <a:r>
              <a:rPr lang="en-US" altLang="zh-CN" sz="1800" dirty="0">
                <a:solidFill>
                  <a:srgbClr val="7030A0"/>
                </a:solidFill>
                <a:sym typeface="Wingdings" panose="05000000000000000000" pitchFamily="2" charset="2"/>
              </a:rPr>
              <a:t>=(a&gt;b))&amp;&amp;(n=(c&gt;d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))</a:t>
            </a:r>
            <a:r>
              <a:rPr lang="zh-CN" altLang="en-US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的值是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0(</a:t>
            </a:r>
            <a:r>
              <a:rPr lang="zh-CN" altLang="en-US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假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)</a:t>
            </a:r>
            <a:r>
              <a:rPr lang="zh-CN" altLang="en-US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，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zh-CN" altLang="en-US" sz="1800" dirty="0" smtClean="0">
                <a:sym typeface="Wingdings" panose="05000000000000000000" pitchFamily="2" charset="2"/>
              </a:rPr>
              <a:t>“</a:t>
            </a:r>
            <a:r>
              <a:rPr lang="en-US" altLang="zh-CN" sz="1800" dirty="0">
                <a:sym typeface="Wingdings" panose="05000000000000000000" pitchFamily="2" charset="2"/>
              </a:rPr>
              <a:t>n</a:t>
            </a:r>
            <a:r>
              <a:rPr lang="en-US" altLang="zh-CN" sz="1800" dirty="0" smtClean="0">
                <a:sym typeface="Wingdings" panose="05000000000000000000" pitchFamily="2" charset="2"/>
              </a:rPr>
              <a:t>=(c&gt;d)”</a:t>
            </a:r>
            <a:r>
              <a:rPr lang="zh-CN" altLang="en-US" sz="1800" dirty="0">
                <a:sym typeface="Wingdings" panose="05000000000000000000" pitchFamily="2" charset="2"/>
              </a:rPr>
              <a:t>不被</a:t>
            </a:r>
            <a:r>
              <a:rPr lang="zh-CN" altLang="en-US" sz="1800" dirty="0" smtClean="0">
                <a:sym typeface="Wingdings" panose="05000000000000000000" pitchFamily="2" charset="2"/>
              </a:rPr>
              <a:t>执行</a:t>
            </a:r>
            <a:endParaRPr lang="en-US" altLang="zh-CN" sz="18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ym typeface="Wingdings" panose="05000000000000000000" pitchFamily="2" charset="2"/>
              </a:rPr>
              <a:t>从而</a:t>
            </a:r>
            <a:r>
              <a:rPr lang="en-US" altLang="zh-CN" sz="1800" dirty="0"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sym typeface="Wingdings" panose="05000000000000000000" pitchFamily="2" charset="2"/>
              </a:rPr>
              <a:t>的值仍保持原值</a:t>
            </a:r>
            <a:r>
              <a:rPr lang="en-US" altLang="zh-CN" sz="1800" dirty="0" smtClean="0">
                <a:sym typeface="Wingdings" panose="05000000000000000000" pitchFamily="2" charset="2"/>
              </a:rPr>
              <a:t>5 </a:t>
            </a:r>
            <a:r>
              <a:rPr lang="zh-CN" altLang="en-US" sz="1800" dirty="0" smtClean="0">
                <a:sym typeface="Wingdings" panose="05000000000000000000" pitchFamily="2" charset="2"/>
              </a:rPr>
              <a:t>（</a:t>
            </a:r>
            <a:r>
              <a:rPr lang="zh-CN" altLang="en-US" sz="1800" dirty="0" smtClean="0">
                <a:solidFill>
                  <a:srgbClr val="000000"/>
                </a:solidFill>
                <a:sym typeface="Wingdings" panose="05000000000000000000" pitchFamily="2" charset="2"/>
              </a:rPr>
              <a:t>变量 </a:t>
            </a:r>
            <a:r>
              <a:rPr lang="en-US" altLang="zh-CN" sz="1800" dirty="0" err="1">
                <a:solidFill>
                  <a:srgbClr val="000000"/>
                </a:solidFill>
                <a:sym typeface="Wingdings" panose="05000000000000000000" pitchFamily="2" charset="2"/>
              </a:rPr>
              <a:t>a,b,c,d,n</a:t>
            </a:r>
            <a:r>
              <a:rPr lang="zh-CN" altLang="en-US" sz="1800" dirty="0">
                <a:solidFill>
                  <a:srgbClr val="000000"/>
                </a:solidFill>
                <a:sym typeface="Wingdings" panose="05000000000000000000" pitchFamily="2" charset="2"/>
              </a:rPr>
              <a:t>仍保持原</a:t>
            </a:r>
            <a:r>
              <a:rPr lang="zh-CN" altLang="en-US" sz="1800" dirty="0" smtClean="0">
                <a:solidFill>
                  <a:srgbClr val="000000"/>
                </a:solidFill>
                <a:sym typeface="Wingdings" panose="05000000000000000000" pitchFamily="2" charset="2"/>
              </a:rPr>
              <a:t>值，只是</a:t>
            </a:r>
            <a:r>
              <a:rPr lang="en-US" altLang="zh-CN" sz="1800" dirty="0" smtClean="0">
                <a:solidFill>
                  <a:srgbClr val="000000"/>
                </a:solidFill>
                <a:sym typeface="Wingdings" panose="05000000000000000000" pitchFamily="2" charset="2"/>
              </a:rPr>
              <a:t>m</a:t>
            </a:r>
            <a:r>
              <a:rPr lang="zh-CN" altLang="en-US" sz="1800" dirty="0" smtClean="0">
                <a:solidFill>
                  <a:srgbClr val="000000"/>
                </a:solidFill>
                <a:sym typeface="Wingdings" panose="05000000000000000000" pitchFamily="2" charset="2"/>
              </a:rPr>
              <a:t>的值发生改变）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latin typeface="楷体_GB2312" pitchFamily="49" charset="-122"/>
              <a:ea typeface="楷体_GB2312" pitchFamily="49" charset="-122"/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274791"/>
            <a:ext cx="8157155" cy="294312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2067355" y="3274791"/>
            <a:ext cx="0" cy="2791538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7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 </a:t>
            </a:r>
            <a:r>
              <a:rPr lang="zh-CN" altLang="en-US" dirty="0"/>
              <a:t>刑警根据嫌犯供词破案问题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案情描述：</a:t>
            </a:r>
            <a:endParaRPr lang="en-US" altLang="zh-CN" dirty="0"/>
          </a:p>
          <a:p>
            <a:pPr lvl="1" indent="0">
              <a:buNone/>
            </a:pPr>
            <a:r>
              <a:rPr lang="zh-CN" altLang="en-US" dirty="0"/>
              <a:t>某地刑侦大队对涉及六个嫌疑人的一桩疑案进行分析：</a:t>
            </a:r>
            <a:endParaRPr lang="en-US" altLang="zh-CN" dirty="0"/>
          </a:p>
          <a:p>
            <a:pPr marL="971550" lvl="1"/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 </a:t>
            </a:r>
            <a:r>
              <a:rPr lang="zh-CN" altLang="en-US" dirty="0"/>
              <a:t>至少有一人作案；</a:t>
            </a:r>
          </a:p>
          <a:p>
            <a:pPr marL="971550" lvl="1"/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D </a:t>
            </a:r>
            <a:r>
              <a:rPr lang="zh-CN" altLang="en-US" dirty="0"/>
              <a:t>不可能是同案犯；</a:t>
            </a:r>
          </a:p>
          <a:p>
            <a:pPr marL="971550" lvl="1"/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、</a:t>
            </a:r>
            <a:r>
              <a:rPr lang="en-US" altLang="zh-CN" dirty="0"/>
              <a:t>F </a:t>
            </a:r>
            <a:r>
              <a:rPr lang="zh-CN" altLang="en-US" dirty="0"/>
              <a:t>三人中至少有两人参与作案；</a:t>
            </a:r>
          </a:p>
          <a:p>
            <a:pPr marL="971550" lvl="1"/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 </a:t>
            </a:r>
            <a:r>
              <a:rPr lang="zh-CN" altLang="en-US" dirty="0"/>
              <a:t>或同时作案，或都与本案无关；</a:t>
            </a:r>
          </a:p>
          <a:p>
            <a:pPr marL="971550" lvl="1"/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 </a:t>
            </a:r>
            <a:r>
              <a:rPr lang="zh-CN" altLang="en-US" dirty="0"/>
              <a:t>中有且仅有一人作案；</a:t>
            </a:r>
          </a:p>
          <a:p>
            <a:pPr marL="971550" lvl="1"/>
            <a:r>
              <a:rPr lang="zh-CN" altLang="en-US" dirty="0"/>
              <a:t>如果 </a:t>
            </a:r>
            <a:r>
              <a:rPr lang="en-US" altLang="zh-CN" dirty="0"/>
              <a:t>D </a:t>
            </a:r>
            <a:r>
              <a:rPr lang="zh-CN" altLang="en-US" dirty="0"/>
              <a:t>没有参与作案，则 </a:t>
            </a:r>
            <a:r>
              <a:rPr lang="en-US" altLang="zh-CN" dirty="0"/>
              <a:t>E </a:t>
            </a:r>
            <a:r>
              <a:rPr lang="zh-CN" altLang="en-US" dirty="0"/>
              <a:t>也不可能参与作案。</a:t>
            </a:r>
            <a:endParaRPr lang="en-US" altLang="zh-CN" dirty="0"/>
          </a:p>
          <a:p>
            <a:pPr lvl="1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假定上述供词都是真的；</a:t>
            </a:r>
            <a:endParaRPr lang="en-US" altLang="zh-CN" dirty="0">
              <a:solidFill>
                <a:srgbClr val="0000CC"/>
              </a:solidFill>
            </a:endParaRPr>
          </a:p>
          <a:p>
            <a:pPr lvl="1" indent="0">
              <a:buNone/>
            </a:pPr>
            <a:r>
              <a:rPr lang="zh-CN" altLang="en-US" dirty="0"/>
              <a:t>试编一程序，将作案人找出来。</a:t>
            </a:r>
          </a:p>
          <a:p>
            <a:pPr lvl="1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77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：案情分析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+mn-ea"/>
              </a:rPr>
              <a:t>令：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solidFill>
                  <a:srgbClr val="0000CC"/>
                </a:solidFill>
                <a:latin typeface="+mn-ea"/>
              </a:rPr>
              <a:t>变量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表示嫌疑人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A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</a:rPr>
              <a:t>作案；</a:t>
            </a:r>
            <a:endParaRPr lang="en-US" altLang="zh-CN" dirty="0" smtClean="0">
              <a:solidFill>
                <a:srgbClr val="0000CC"/>
              </a:solidFill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变量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表示嫌疑人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 smtClean="0">
                <a:latin typeface="+mn-ea"/>
              </a:rPr>
              <a:t>作案；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以此类推</a:t>
            </a:r>
            <a:r>
              <a:rPr lang="zh-CN" altLang="en-US" dirty="0">
                <a:latin typeface="+mn-ea"/>
              </a:rPr>
              <a:t>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将案情的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每一条</a:t>
            </a:r>
            <a:r>
              <a:rPr lang="zh-CN" altLang="en-US" dirty="0" smtClean="0">
                <a:solidFill>
                  <a:srgbClr val="7030A0"/>
                </a:solidFill>
                <a:latin typeface="+mn-ea"/>
              </a:rPr>
              <a:t>描述</a:t>
            </a:r>
            <a:r>
              <a:rPr lang="zh-CN" altLang="en-US" dirty="0">
                <a:latin typeface="+mn-ea"/>
              </a:rPr>
              <a:t>表示成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</a:rPr>
              <a:t>逻辑表达式</a:t>
            </a:r>
            <a:endParaRPr lang="zh-CN" altLang="en-US" dirty="0">
              <a:solidFill>
                <a:srgbClr val="0000CC"/>
              </a:solidFill>
              <a:latin typeface="+mn-ea"/>
            </a:endParaRPr>
          </a:p>
          <a:p>
            <a:pPr marL="971550" lvl="1"/>
            <a:r>
              <a:rPr lang="zh-CN" altLang="en-US" dirty="0">
                <a:latin typeface="+mn-ea"/>
              </a:rPr>
              <a:t>第一条用 </a:t>
            </a:r>
            <a:r>
              <a:rPr lang="en-US" altLang="zh-CN" dirty="0">
                <a:latin typeface="+mn-ea"/>
              </a:rPr>
              <a:t>CC1 </a:t>
            </a:r>
            <a:r>
              <a:rPr lang="zh-CN" altLang="en-US" dirty="0">
                <a:latin typeface="+mn-ea"/>
              </a:rPr>
              <a:t>表示，</a:t>
            </a:r>
            <a:endParaRPr lang="en-US" altLang="zh-CN" dirty="0">
              <a:latin typeface="+mn-ea"/>
            </a:endParaRPr>
          </a:p>
          <a:p>
            <a:pPr marL="971550" lvl="1"/>
            <a:r>
              <a:rPr lang="zh-CN" altLang="en-US" dirty="0">
                <a:latin typeface="+mn-ea"/>
              </a:rPr>
              <a:t>第二条用 </a:t>
            </a:r>
            <a:r>
              <a:rPr lang="en-US" altLang="zh-CN" dirty="0">
                <a:latin typeface="+mn-ea"/>
              </a:rPr>
              <a:t>CC2 </a:t>
            </a:r>
            <a:r>
              <a:rPr lang="zh-CN" altLang="en-US" dirty="0">
                <a:latin typeface="+mn-ea"/>
              </a:rPr>
              <a:t>表示，</a:t>
            </a:r>
            <a:endParaRPr lang="en-US" altLang="zh-CN" dirty="0">
              <a:latin typeface="+mn-ea"/>
            </a:endParaRPr>
          </a:p>
          <a:p>
            <a:pPr marL="971550" lvl="1"/>
            <a:r>
              <a:rPr lang="en-US" altLang="zh-CN" dirty="0">
                <a:latin typeface="+mn-ea"/>
              </a:rPr>
              <a:t>……</a:t>
            </a:r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ea typeface="黑体" panose="02010609060101010101" pitchFamily="49" charset="-122"/>
              </a:rPr>
              <a:t/>
            </a:r>
            <a:br>
              <a:rPr lang="zh-CN" altLang="en-US" dirty="0">
                <a:ea typeface="黑体" panose="02010609060101010101" pitchFamily="49" charset="-122"/>
              </a:rPr>
            </a:br>
            <a:r>
              <a:rPr lang="zh-CN" altLang="en-US" dirty="0">
                <a:ea typeface="黑体" panose="02010609060101010101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11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：利用逻辑表达式表达案情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B </a:t>
            </a:r>
            <a:r>
              <a:rPr lang="zh-CN" altLang="en-US" sz="2000" dirty="0">
                <a:solidFill>
                  <a:srgbClr val="C00000"/>
                </a:solidFill>
              </a:rPr>
              <a:t>至少</a:t>
            </a:r>
            <a:r>
              <a:rPr lang="zh-CN" altLang="en-US" sz="2000" dirty="0"/>
              <a:t>有一人作案；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作案，或者</a:t>
            </a:r>
            <a:r>
              <a:rPr lang="en-US" altLang="zh-CN" sz="1800" dirty="0"/>
              <a:t>B</a:t>
            </a:r>
            <a:r>
              <a:rPr lang="zh-CN" altLang="en-US" sz="1800" dirty="0"/>
              <a:t>作案，或者</a:t>
            </a:r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</a:t>
            </a:r>
            <a:r>
              <a:rPr lang="zh-CN" altLang="en-US" sz="1800" dirty="0"/>
              <a:t>都作案；</a:t>
            </a:r>
            <a:endParaRPr lang="en-US" altLang="zh-CN" sz="1800" dirty="0"/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CC1=</a:t>
            </a:r>
            <a:r>
              <a:rPr lang="en-US" altLang="zh-CN" sz="1800" dirty="0">
                <a:solidFill>
                  <a:srgbClr val="0000CC"/>
                </a:solidFill>
                <a:ea typeface="黑体" panose="02010609060101010101" pitchFamily="49" charset="-122"/>
              </a:rPr>
              <a:t>( A || B )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D </a:t>
            </a:r>
            <a:r>
              <a:rPr lang="zh-CN" altLang="en-US" sz="2000" dirty="0">
                <a:solidFill>
                  <a:srgbClr val="C00000"/>
                </a:solidFill>
              </a:rPr>
              <a:t>不可能</a:t>
            </a:r>
            <a:r>
              <a:rPr lang="zh-CN" altLang="en-US" sz="2000" dirty="0"/>
              <a:t>是同案犯；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D</a:t>
            </a:r>
            <a:r>
              <a:rPr lang="zh-CN" altLang="en-US" sz="1800" dirty="0"/>
              <a:t>是同案犯，表示成：</a:t>
            </a:r>
            <a:r>
              <a:rPr lang="en-US" altLang="zh-CN" sz="1800" dirty="0"/>
              <a:t> A &amp;&amp; D </a:t>
            </a: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CC2 = !( A &amp;&amp; D 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E</a:t>
            </a:r>
            <a:r>
              <a:rPr lang="zh-CN" altLang="en-US" sz="2000" dirty="0"/>
              <a:t>、</a:t>
            </a:r>
            <a:r>
              <a:rPr lang="en-US" altLang="zh-CN" sz="2000" dirty="0"/>
              <a:t>F </a:t>
            </a:r>
            <a:r>
              <a:rPr lang="zh-CN" altLang="en-US" sz="2000" dirty="0"/>
              <a:t>三人中</a:t>
            </a:r>
            <a:r>
              <a:rPr lang="zh-CN" altLang="en-US" sz="2000" dirty="0">
                <a:solidFill>
                  <a:srgbClr val="C00000"/>
                </a:solidFill>
              </a:rPr>
              <a:t>至少</a:t>
            </a:r>
            <a:r>
              <a:rPr lang="zh-CN" altLang="en-US" sz="2000" dirty="0"/>
              <a:t>有两人参与作案；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A </a:t>
            </a:r>
            <a:r>
              <a:rPr lang="zh-CN" altLang="en-US" sz="1800" dirty="0"/>
              <a:t>和 </a:t>
            </a:r>
            <a:r>
              <a:rPr lang="en-US" altLang="zh-CN" sz="1800" dirty="0"/>
              <a:t>E </a:t>
            </a:r>
            <a:r>
              <a:rPr lang="zh-CN" altLang="en-US" sz="1800" dirty="0" smtClean="0"/>
              <a:t>参与作案</a:t>
            </a:r>
            <a:r>
              <a:rPr lang="zh-CN" altLang="en-US" sz="1800" dirty="0"/>
              <a:t>，（</a:t>
            </a:r>
            <a:r>
              <a:rPr lang="en-US" altLang="zh-CN" sz="1800" dirty="0"/>
              <a:t>A &amp;&amp; E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A </a:t>
            </a:r>
            <a:r>
              <a:rPr lang="zh-CN" altLang="en-US" sz="1800" dirty="0"/>
              <a:t>和 </a:t>
            </a:r>
            <a:r>
              <a:rPr lang="en-US" altLang="zh-CN" sz="1800" dirty="0"/>
              <a:t>F </a:t>
            </a:r>
            <a:r>
              <a:rPr lang="zh-CN" altLang="en-US" sz="1800" dirty="0" smtClean="0"/>
              <a:t>参与作案</a:t>
            </a:r>
            <a:r>
              <a:rPr lang="zh-CN" altLang="en-US" sz="1800" dirty="0"/>
              <a:t>，（</a:t>
            </a:r>
            <a:r>
              <a:rPr lang="en-US" altLang="zh-CN" sz="1800" dirty="0"/>
              <a:t>A &amp;&amp; F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E </a:t>
            </a:r>
            <a:r>
              <a:rPr lang="zh-CN" altLang="en-US" sz="1800" dirty="0"/>
              <a:t>和 </a:t>
            </a:r>
            <a:r>
              <a:rPr lang="en-US" altLang="zh-CN" sz="1800" dirty="0"/>
              <a:t>F </a:t>
            </a:r>
            <a:r>
              <a:rPr lang="zh-CN" altLang="en-US" sz="1800" dirty="0" smtClean="0"/>
              <a:t>参与作案</a:t>
            </a:r>
            <a:r>
              <a:rPr lang="zh-CN" altLang="en-US" sz="1800" dirty="0"/>
              <a:t>，（</a:t>
            </a:r>
            <a:r>
              <a:rPr lang="en-US" altLang="zh-CN" sz="1800" dirty="0"/>
              <a:t>E &amp;&amp; F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CC3 = (A &amp;&amp; E</a:t>
            </a:r>
            <a:r>
              <a:rPr lang="zh-CN" altLang="en-US" sz="1800" dirty="0">
                <a:solidFill>
                  <a:srgbClr val="0000CC"/>
                </a:solidFill>
              </a:rPr>
              <a:t>）</a:t>
            </a:r>
            <a:r>
              <a:rPr lang="en-US" altLang="zh-CN" sz="1800" dirty="0">
                <a:solidFill>
                  <a:srgbClr val="0000CC"/>
                </a:solidFill>
              </a:rPr>
              <a:t>||</a:t>
            </a:r>
            <a:r>
              <a:rPr lang="zh-CN" altLang="en-US" sz="1800" dirty="0">
                <a:solidFill>
                  <a:srgbClr val="0000CC"/>
                </a:solidFill>
              </a:rPr>
              <a:t>（</a:t>
            </a:r>
            <a:r>
              <a:rPr lang="en-US" altLang="zh-CN" sz="1800" dirty="0">
                <a:solidFill>
                  <a:srgbClr val="0000CC"/>
                </a:solidFill>
              </a:rPr>
              <a:t>A &amp;&amp; F</a:t>
            </a:r>
            <a:r>
              <a:rPr lang="zh-CN" altLang="en-US" sz="1800" dirty="0">
                <a:solidFill>
                  <a:srgbClr val="0000CC"/>
                </a:solidFill>
              </a:rPr>
              <a:t>）</a:t>
            </a:r>
            <a:r>
              <a:rPr lang="en-US" altLang="zh-CN" sz="1800" dirty="0">
                <a:solidFill>
                  <a:srgbClr val="0000CC"/>
                </a:solidFill>
              </a:rPr>
              <a:t>||</a:t>
            </a:r>
            <a:r>
              <a:rPr lang="zh-CN" altLang="en-US" sz="1800" dirty="0">
                <a:solidFill>
                  <a:srgbClr val="0000CC"/>
                </a:solidFill>
              </a:rPr>
              <a:t>（</a:t>
            </a:r>
            <a:r>
              <a:rPr lang="en-US" altLang="zh-CN" sz="1800" dirty="0">
                <a:solidFill>
                  <a:srgbClr val="0000CC"/>
                </a:solidFill>
              </a:rPr>
              <a:t>E &amp;&amp; F)</a:t>
            </a:r>
          </a:p>
          <a:p>
            <a:pPr marL="971550" lvl="1"/>
            <a:endParaRPr lang="zh-CN" altLang="en-US" sz="24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49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：利用逻辑表达式表达案情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B</a:t>
            </a:r>
            <a:r>
              <a:rPr lang="zh-CN" altLang="en-US" sz="2000" dirty="0"/>
              <a:t>、</a:t>
            </a:r>
            <a:r>
              <a:rPr lang="en-US" altLang="zh-CN" sz="2000" dirty="0"/>
              <a:t>C </a:t>
            </a:r>
            <a:r>
              <a:rPr lang="zh-CN" altLang="en-US" sz="2000" dirty="0"/>
              <a:t>或同时作案，或都与本案无关；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同时作案，（</a:t>
            </a:r>
            <a:r>
              <a:rPr lang="en-US" altLang="zh-CN" sz="1800" dirty="0"/>
              <a:t>B &amp;&amp; C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都与本案无关，（</a:t>
            </a:r>
            <a:r>
              <a:rPr lang="en-US" altLang="zh-CN" sz="1800" dirty="0"/>
              <a:t>!B &amp;&amp; !C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CC4 = (B &amp;&amp; C) || (!B &amp;&amp; !C)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C</a:t>
            </a:r>
            <a:r>
              <a:rPr lang="zh-CN" altLang="en-US" sz="2000" dirty="0"/>
              <a:t>、</a:t>
            </a:r>
            <a:r>
              <a:rPr lang="en-US" altLang="zh-CN" sz="2000" dirty="0"/>
              <a:t>D </a:t>
            </a:r>
            <a:r>
              <a:rPr lang="zh-CN" altLang="en-US" sz="2000" dirty="0"/>
              <a:t>中</a:t>
            </a:r>
            <a:r>
              <a:rPr lang="zh-CN" altLang="en-US" sz="2000" dirty="0">
                <a:solidFill>
                  <a:srgbClr val="C00000"/>
                </a:solidFill>
              </a:rPr>
              <a:t>有且仅有</a:t>
            </a:r>
            <a:r>
              <a:rPr lang="zh-CN" altLang="en-US" sz="2000" dirty="0"/>
              <a:t>一人作案；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C</a:t>
            </a:r>
            <a:r>
              <a:rPr lang="zh-CN" altLang="en-US" sz="1800" dirty="0"/>
              <a:t>作案，</a:t>
            </a:r>
            <a:r>
              <a:rPr lang="en-US" altLang="zh-CN" sz="1800" dirty="0"/>
              <a:t>D</a:t>
            </a:r>
            <a:r>
              <a:rPr lang="zh-CN" altLang="en-US" sz="1800" dirty="0"/>
              <a:t>没作案，（</a:t>
            </a:r>
            <a:r>
              <a:rPr lang="en-US" altLang="zh-CN" sz="1800" dirty="0"/>
              <a:t>C&amp;&amp;!D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D</a:t>
            </a:r>
            <a:r>
              <a:rPr lang="zh-CN" altLang="en-US" sz="1800" dirty="0"/>
              <a:t>作案，</a:t>
            </a:r>
            <a:r>
              <a:rPr lang="en-US" altLang="zh-CN" sz="1800" dirty="0"/>
              <a:t>C</a:t>
            </a:r>
            <a:r>
              <a:rPr lang="zh-CN" altLang="en-US" sz="1800" dirty="0"/>
              <a:t>没作案，（</a:t>
            </a:r>
            <a:r>
              <a:rPr lang="en-US" altLang="zh-CN" sz="1800" dirty="0"/>
              <a:t>D&amp;&amp;!C </a:t>
            </a:r>
            <a:r>
              <a:rPr lang="zh-CN" altLang="en-US" sz="1800" dirty="0" smtClean="0"/>
              <a:t>，即：</a:t>
            </a:r>
            <a:r>
              <a:rPr lang="en-US" altLang="zh-CN" sz="1800" dirty="0" smtClean="0"/>
              <a:t>!</a:t>
            </a:r>
            <a:r>
              <a:rPr lang="en-US" altLang="zh-CN" sz="1800" dirty="0"/>
              <a:t>C&amp;&amp;D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CC5=(C &amp;&amp; !D) || (!C &amp;&amp;D)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43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303DF"/>
                </a:solidFill>
              </a:rPr>
              <a:t>编程时注意语句之间的</a:t>
            </a:r>
            <a:r>
              <a:rPr lang="zh-CN" altLang="en-US" b="1" dirty="0">
                <a:solidFill>
                  <a:srgbClr val="C00000"/>
                </a:solidFill>
              </a:rPr>
              <a:t>逻辑</a:t>
            </a:r>
            <a:r>
              <a:rPr lang="zh-CN" altLang="en-US" b="1" dirty="0">
                <a:solidFill>
                  <a:srgbClr val="0303DF"/>
                </a:solidFill>
              </a:rPr>
              <a:t>顺序</a:t>
            </a:r>
            <a:endParaRPr lang="en-US" altLang="zh-CN" b="1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如</a:t>
            </a:r>
            <a:r>
              <a:rPr lang="zh-CN" altLang="en-US" dirty="0">
                <a:solidFill>
                  <a:srgbClr val="FF0000"/>
                </a:solidFill>
              </a:rPr>
              <a:t>将两数</a:t>
            </a:r>
            <a:r>
              <a:rPr lang="en-US" altLang="zh-CN" dirty="0" err="1">
                <a:solidFill>
                  <a:srgbClr val="FF0000"/>
                </a:solidFill>
              </a:rPr>
              <a:t>a,b</a:t>
            </a:r>
            <a:r>
              <a:rPr lang="zh-CN" altLang="en-US" dirty="0">
                <a:solidFill>
                  <a:srgbClr val="FF0000"/>
                </a:solidFill>
              </a:rPr>
              <a:t>的值对换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7030A0"/>
                </a:solidFill>
              </a:rPr>
              <a:t>语句的顺序不能颠倒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85775" y="2426982"/>
            <a:ext cx="2456256" cy="29097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0" lvl="1"/>
            <a:r>
              <a:rPr lang="en-US" altLang="zh-CN" dirty="0">
                <a:solidFill>
                  <a:srgbClr val="080808"/>
                </a:solidFill>
                <a:latin typeface="+mn-ea"/>
                <a:ea typeface="+mn-ea"/>
              </a:rPr>
              <a:t>/* </a:t>
            </a:r>
            <a:r>
              <a:rPr lang="zh-CN" altLang="en-US" dirty="0">
                <a:solidFill>
                  <a:srgbClr val="080808"/>
                </a:solidFill>
                <a:latin typeface="+mn-ea"/>
                <a:ea typeface="+mn-ea"/>
              </a:rPr>
              <a:t>下述程序中，三条语句的顺序不能乱</a:t>
            </a:r>
            <a:r>
              <a:rPr lang="en-US" altLang="zh-CN" dirty="0">
                <a:solidFill>
                  <a:srgbClr val="080808"/>
                </a:solidFill>
                <a:latin typeface="+mn-ea"/>
                <a:ea typeface="+mn-ea"/>
              </a:rPr>
              <a:t>*/</a:t>
            </a:r>
          </a:p>
          <a:p>
            <a:pPr marL="0" lvl="1"/>
            <a:r>
              <a:rPr lang="en-US" altLang="zh-CN" dirty="0" err="1">
                <a:solidFill>
                  <a:srgbClr val="080808"/>
                </a:solidFill>
                <a:latin typeface="+mn-lt"/>
              </a:rPr>
              <a:t>int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  main ()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{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err="1" smtClean="0">
                <a:solidFill>
                  <a:srgbClr val="080808"/>
                </a:solidFill>
                <a:latin typeface="+mn-lt"/>
              </a:rPr>
              <a:t>int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a=3,b=4, 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t;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>
                <a:solidFill>
                  <a:srgbClr val="0000CC"/>
                </a:solidFill>
                <a:latin typeface="+mn-lt"/>
              </a:rPr>
              <a:t>t=a;   </a:t>
            </a:r>
          </a:p>
          <a:p>
            <a:pPr marL="0" lvl="1"/>
            <a:r>
              <a:rPr lang="en-US" altLang="zh-CN" dirty="0">
                <a:solidFill>
                  <a:srgbClr val="0000CC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000CC"/>
                </a:solidFill>
                <a:latin typeface="+mn-lt"/>
              </a:rPr>
              <a:t>   </a:t>
            </a:r>
            <a:r>
              <a:rPr lang="en-US" altLang="zh-CN" dirty="0">
                <a:solidFill>
                  <a:srgbClr val="0000CC"/>
                </a:solidFill>
                <a:latin typeface="+mn-lt"/>
              </a:rPr>
              <a:t>a=b;</a:t>
            </a:r>
          </a:p>
          <a:p>
            <a:pPr marL="0" lvl="1"/>
            <a:r>
              <a:rPr lang="en-US" altLang="zh-CN" dirty="0">
                <a:solidFill>
                  <a:srgbClr val="0000CC"/>
                </a:solidFill>
                <a:latin typeface="+mn-lt"/>
              </a:rPr>
              <a:t>   </a:t>
            </a:r>
            <a:r>
              <a:rPr lang="en-US" altLang="zh-CN" dirty="0" smtClean="0">
                <a:solidFill>
                  <a:srgbClr val="0000CC"/>
                </a:solidFill>
                <a:latin typeface="+mn-lt"/>
              </a:rPr>
              <a:t>  b=t</a:t>
            </a:r>
            <a:r>
              <a:rPr lang="en-US" altLang="zh-CN" dirty="0">
                <a:solidFill>
                  <a:srgbClr val="0000CC"/>
                </a:solidFill>
                <a:latin typeface="+mn-lt"/>
              </a:rPr>
              <a:t>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return 0;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}</a:t>
            </a:r>
            <a:endParaRPr lang="zh-CN" altLang="en-US" dirty="0">
              <a:solidFill>
                <a:srgbClr val="080808"/>
              </a:solidFill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0503" y="2433439"/>
            <a:ext cx="2541231" cy="2903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lvl="1"/>
            <a:r>
              <a:rPr lang="en-US" altLang="zh-CN" dirty="0">
                <a:solidFill>
                  <a:srgbClr val="080808"/>
                </a:solidFill>
                <a:latin typeface="+mn-ea"/>
              </a:rPr>
              <a:t>/* </a:t>
            </a:r>
            <a:r>
              <a:rPr lang="zh-CN" altLang="en-US" dirty="0">
                <a:solidFill>
                  <a:srgbClr val="080808"/>
                </a:solidFill>
                <a:latin typeface="+mn-ea"/>
              </a:rPr>
              <a:t>下述程序中，三条语句的顺序不能乱</a:t>
            </a:r>
            <a:r>
              <a:rPr lang="en-US" altLang="zh-CN" dirty="0">
                <a:solidFill>
                  <a:srgbClr val="080808"/>
                </a:solidFill>
                <a:latin typeface="+mn-ea"/>
              </a:rPr>
              <a:t>*/</a:t>
            </a:r>
          </a:p>
          <a:p>
            <a:pPr marL="0" lvl="1"/>
            <a:r>
              <a:rPr lang="en-US" altLang="zh-CN" dirty="0" err="1">
                <a:solidFill>
                  <a:srgbClr val="080808"/>
                </a:solidFill>
              </a:rPr>
              <a:t>int</a:t>
            </a:r>
            <a:r>
              <a:rPr lang="en-US" altLang="zh-CN" dirty="0">
                <a:solidFill>
                  <a:srgbClr val="080808"/>
                </a:solidFill>
              </a:rPr>
              <a:t>  main ()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{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a=</a:t>
            </a:r>
            <a:r>
              <a:rPr lang="en-US" altLang="zh-CN" dirty="0" err="1" smtClean="0">
                <a:solidFill>
                  <a:srgbClr val="080808"/>
                </a:solidFill>
                <a:latin typeface="+mn-lt"/>
              </a:rPr>
              <a:t>a+b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   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b=a-b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 //b=(</a:t>
            </a:r>
            <a:r>
              <a:rPr lang="en-US" altLang="zh-CN" dirty="0" err="1">
                <a:solidFill>
                  <a:srgbClr val="080808"/>
                </a:solidFill>
                <a:latin typeface="+mn-lt"/>
              </a:rPr>
              <a:t>a+b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)-a=a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a=a-b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 </a:t>
            </a:r>
            <a:r>
              <a:rPr lang="en-US" altLang="zh-CN" dirty="0">
                <a:solidFill>
                  <a:srgbClr val="080808"/>
                </a:solidFill>
              </a:rPr>
              <a:t>//a=(</a:t>
            </a:r>
            <a:r>
              <a:rPr lang="en-US" altLang="zh-CN" dirty="0" err="1">
                <a:solidFill>
                  <a:srgbClr val="080808"/>
                </a:solidFill>
              </a:rPr>
              <a:t>a+b</a:t>
            </a:r>
            <a:r>
              <a:rPr lang="en-US" altLang="zh-CN" dirty="0">
                <a:solidFill>
                  <a:srgbClr val="080808"/>
                </a:solidFill>
              </a:rPr>
              <a:t>)-a=b</a:t>
            </a:r>
            <a:endParaRPr lang="en-US" altLang="zh-CN" dirty="0">
              <a:solidFill>
                <a:srgbClr val="080808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</a:rPr>
              <a:t> return </a:t>
            </a:r>
            <a:r>
              <a:rPr lang="en-US" altLang="zh-CN" dirty="0">
                <a:solidFill>
                  <a:srgbClr val="080808"/>
                </a:solidFill>
              </a:rPr>
              <a:t>0;</a:t>
            </a:r>
            <a:endParaRPr lang="en-US" altLang="zh-CN" dirty="0">
              <a:solidFill>
                <a:srgbClr val="080808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}</a:t>
            </a:r>
          </a:p>
          <a:p>
            <a:endParaRPr lang="zh-CN" altLang="en-US" dirty="0">
              <a:solidFill>
                <a:srgbClr val="080808"/>
              </a:solidFill>
              <a:latin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0206" y="2433439"/>
            <a:ext cx="2682021" cy="2903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lvl="1"/>
            <a:r>
              <a:rPr lang="en-US" altLang="zh-CN" dirty="0">
                <a:solidFill>
                  <a:srgbClr val="080808"/>
                </a:solidFill>
                <a:latin typeface="+mn-ea"/>
              </a:rPr>
              <a:t>/* </a:t>
            </a:r>
            <a:r>
              <a:rPr lang="zh-CN" altLang="en-US" dirty="0">
                <a:solidFill>
                  <a:srgbClr val="080808"/>
                </a:solidFill>
                <a:latin typeface="+mn-ea"/>
              </a:rPr>
              <a:t>下述程序中，三条语句的顺序不能乱</a:t>
            </a:r>
            <a:r>
              <a:rPr lang="en-US" altLang="zh-CN" dirty="0">
                <a:solidFill>
                  <a:srgbClr val="080808"/>
                </a:solidFill>
                <a:latin typeface="+mn-ea"/>
              </a:rPr>
              <a:t>*/</a:t>
            </a:r>
          </a:p>
          <a:p>
            <a:pPr marL="0" lvl="1"/>
            <a:r>
              <a:rPr lang="en-US" altLang="zh-CN" dirty="0" err="1">
                <a:solidFill>
                  <a:srgbClr val="080808"/>
                </a:solidFill>
              </a:rPr>
              <a:t>int</a:t>
            </a:r>
            <a:r>
              <a:rPr lang="en-US" altLang="zh-CN" dirty="0">
                <a:solidFill>
                  <a:srgbClr val="080808"/>
                </a:solidFill>
              </a:rPr>
              <a:t>  main ()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{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a=</a:t>
            </a:r>
            <a:r>
              <a:rPr lang="en-US" altLang="zh-CN" dirty="0" err="1">
                <a:solidFill>
                  <a:srgbClr val="080808"/>
                </a:solidFill>
                <a:latin typeface="+mn-lt"/>
              </a:rPr>
              <a:t>a^b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   //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按位异或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b=</a:t>
            </a:r>
            <a:r>
              <a:rPr lang="en-US" altLang="zh-CN" dirty="0" err="1" smtClean="0">
                <a:solidFill>
                  <a:srgbClr val="080808"/>
                </a:solidFill>
                <a:latin typeface="+mn-lt"/>
              </a:rPr>
              <a:t>a^b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a=</a:t>
            </a:r>
            <a:r>
              <a:rPr lang="en-US" altLang="zh-CN" dirty="0" err="1">
                <a:solidFill>
                  <a:srgbClr val="080808"/>
                </a:solidFill>
                <a:latin typeface="+mn-lt"/>
              </a:rPr>
              <a:t>a^b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</a:rPr>
              <a:t>  </a:t>
            </a:r>
            <a:r>
              <a:rPr lang="en-US" altLang="zh-CN" dirty="0">
                <a:solidFill>
                  <a:srgbClr val="080808"/>
                </a:solidFill>
              </a:rPr>
              <a:t>return 0;</a:t>
            </a:r>
            <a:endParaRPr lang="en-US" altLang="zh-CN" dirty="0">
              <a:solidFill>
                <a:srgbClr val="080808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}</a:t>
            </a:r>
          </a:p>
          <a:p>
            <a:endParaRPr lang="zh-CN" altLang="en-US" dirty="0">
              <a:solidFill>
                <a:srgbClr val="08080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38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：利用逻辑表达式表达案情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如果 </a:t>
                </a:r>
                <a:r>
                  <a:rPr lang="en-US" altLang="zh-CN" sz="2000" dirty="0"/>
                  <a:t>D </a:t>
                </a:r>
                <a:r>
                  <a:rPr lang="zh-CN" altLang="en-US" sz="2000" dirty="0"/>
                  <a:t>没有参与作案，则 </a:t>
                </a:r>
                <a:r>
                  <a:rPr lang="en-US" altLang="zh-CN" sz="2000" dirty="0"/>
                  <a:t>E </a:t>
                </a:r>
                <a:r>
                  <a:rPr lang="zh-CN" altLang="en-US" sz="2000" dirty="0"/>
                  <a:t>也不可能参与作案；</a:t>
                </a:r>
              </a:p>
              <a:p>
                <a:pPr marL="971550" lvl="1"/>
                <a:r>
                  <a:rPr lang="zh-CN" altLang="en-US" sz="1800" dirty="0"/>
                  <a:t>上述命题可表示成：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!D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!E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，该式与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CC6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是等价的；</a:t>
                </a:r>
                <a:r>
                  <a:rPr lang="en-US" altLang="zh-CN" sz="1800" dirty="0"/>
                  <a:t> </a:t>
                </a:r>
              </a:p>
              <a:p>
                <a:pPr marL="971550" lvl="1"/>
                <a:r>
                  <a:rPr lang="en-US" altLang="zh-CN" sz="1800" dirty="0">
                    <a:solidFill>
                      <a:srgbClr val="0000CC"/>
                    </a:solidFill>
                  </a:rPr>
                  <a:t>CC6=D || !E  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在数理逻辑中，逻辑式“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en-US" sz="2000" dirty="0"/>
                  <a:t>”表示一个</a:t>
                </a:r>
                <a:r>
                  <a:rPr lang="zh-CN" altLang="en-US" sz="2000" dirty="0">
                    <a:solidFill>
                      <a:srgbClr val="7030A0"/>
                    </a:solidFill>
                  </a:rPr>
                  <a:t>充分条件</a:t>
                </a:r>
                <a:r>
                  <a:rPr lang="en-US" altLang="zh-CN" sz="2000" dirty="0"/>
                  <a:t>(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蕴含</a:t>
                </a:r>
                <a:r>
                  <a:rPr lang="en-US" altLang="zh-CN" sz="2000" dirty="0"/>
                  <a:t>)</a:t>
                </a:r>
              </a:p>
              <a:p>
                <a:pPr marL="971550" lvl="1"/>
                <a:r>
                  <a:rPr lang="zh-CN" altLang="en-US" sz="1800" dirty="0"/>
                  <a:t>由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可推出</a:t>
                </a:r>
                <a:r>
                  <a:rPr lang="en-US" altLang="zh-CN" sz="1800" dirty="0"/>
                  <a:t>B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，则</a:t>
                </a:r>
                <a:r>
                  <a:rPr lang="en-US" altLang="zh-CN" sz="1800" dirty="0"/>
                  <a:t>B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若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成立，则</a:t>
                </a:r>
                <a:r>
                  <a:rPr lang="en-US" altLang="zh-CN" sz="1800" dirty="0"/>
                  <a:t>B</a:t>
                </a:r>
                <a:r>
                  <a:rPr lang="zh-CN" altLang="en-US" sz="1800" dirty="0"/>
                  <a:t>成立；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蕴含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en-US" sz="2000" dirty="0"/>
                  <a:t>等价于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!A||B</a:t>
                </a:r>
              </a:p>
              <a:p>
                <a:pPr marL="971550" lvl="1"/>
                <a:r>
                  <a:rPr lang="zh-CN" altLang="en-US" sz="1800" dirty="0"/>
                  <a:t>根据上述两个逻辑式的真值表，可以证明它们两个逻辑式是等价的；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因此，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!D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!E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等价</a:t>
                </a:r>
                <a:r>
                  <a:rPr lang="zh-CN" altLang="en-US" sz="1800" dirty="0" smtClean="0">
                    <a:sym typeface="Wingdings" panose="05000000000000000000" pitchFamily="2" charset="2"/>
                  </a:rPr>
                  <a:t>于</a:t>
                </a:r>
                <a:r>
                  <a:rPr lang="en-US" altLang="zh-CN" sz="1800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D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||!E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；</a:t>
                </a:r>
                <a:endParaRPr lang="en-US" altLang="zh-CN" sz="1800" dirty="0" smtClean="0">
                  <a:solidFill>
                    <a:srgbClr val="0000CC"/>
                  </a:solidFill>
                </a:endParaRPr>
              </a:p>
              <a:p>
                <a:pPr marL="971550" lvl="1"/>
                <a:r>
                  <a:rPr lang="en-US" altLang="zh-CN" sz="1800" b="1" dirty="0">
                    <a:solidFill>
                      <a:srgbClr val="006600"/>
                    </a:solidFill>
                  </a:rPr>
                  <a:t>《</a:t>
                </a:r>
                <a:r>
                  <a:rPr lang="zh-CN" altLang="en-US" sz="1800" b="1" dirty="0">
                    <a:solidFill>
                      <a:srgbClr val="006600"/>
                    </a:solidFill>
                  </a:rPr>
                  <a:t>离散数学</a:t>
                </a:r>
                <a:r>
                  <a:rPr lang="en-US" altLang="zh-CN" sz="1800" b="1" dirty="0">
                    <a:solidFill>
                      <a:srgbClr val="006600"/>
                    </a:solidFill>
                  </a:rPr>
                  <a:t>》</a:t>
                </a:r>
                <a:r>
                  <a:rPr lang="zh-CN" altLang="en-US" sz="1800" b="1" dirty="0">
                    <a:solidFill>
                      <a:srgbClr val="006600"/>
                    </a:solidFill>
                  </a:rPr>
                  <a:t>中将要介绍</a:t>
                </a:r>
                <a:endParaRPr lang="en-US" altLang="zh-CN" sz="1800" b="1" dirty="0">
                  <a:solidFill>
                    <a:srgbClr val="0066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1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：利用逻辑表达式表达案情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令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变量</a:t>
            </a:r>
            <a:r>
              <a:rPr lang="en-US" altLang="zh-CN" dirty="0">
                <a:solidFill>
                  <a:srgbClr val="7030A0"/>
                </a:solidFill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表示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嫌疑人</a:t>
            </a:r>
            <a:r>
              <a:rPr lang="en-US" altLang="zh-CN" dirty="0">
                <a:solidFill>
                  <a:srgbClr val="7030A0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作案</a:t>
            </a:r>
            <a:r>
              <a:rPr lang="zh-CN" altLang="en-US" dirty="0">
                <a:latin typeface="+mn-ea"/>
              </a:rPr>
              <a:t>，变量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表示嫌疑人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作案，以此类推；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+mn-ea"/>
              </a:rPr>
              <a:t>将</a:t>
            </a:r>
            <a:r>
              <a:rPr lang="zh-CN" altLang="en-US" dirty="0">
                <a:latin typeface="+mn-ea"/>
              </a:rPr>
              <a:t>案情的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每一条描述写成逻辑表达式</a:t>
            </a:r>
          </a:p>
          <a:p>
            <a:pPr marL="971550" lvl="1"/>
            <a:r>
              <a:rPr lang="zh-CN" altLang="en-US" dirty="0">
                <a:latin typeface="+mn-ea"/>
              </a:rPr>
              <a:t>第一</a:t>
            </a:r>
            <a:r>
              <a:rPr lang="zh-CN" altLang="en-US" dirty="0" smtClean="0">
                <a:latin typeface="+mn-ea"/>
              </a:rPr>
              <a:t>条：</a:t>
            </a:r>
            <a:r>
              <a:rPr lang="en-US" altLang="zh-CN" dirty="0" smtClean="0">
                <a:solidFill>
                  <a:srgbClr val="0000CC"/>
                </a:solidFill>
              </a:rPr>
              <a:t>CC1</a:t>
            </a:r>
            <a:r>
              <a:rPr lang="en-US" altLang="zh-CN" dirty="0">
                <a:solidFill>
                  <a:srgbClr val="0000CC"/>
                </a:solidFill>
              </a:rPr>
              <a:t>=</a:t>
            </a:r>
            <a:r>
              <a:rPr lang="en-US" altLang="zh-CN" dirty="0">
                <a:solidFill>
                  <a:srgbClr val="0000CC"/>
                </a:solidFill>
                <a:ea typeface="黑体" panose="02010609060101010101" pitchFamily="49" charset="-122"/>
              </a:rPr>
              <a:t>( A || B )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第二条：</a:t>
            </a:r>
            <a:r>
              <a:rPr lang="en-US" altLang="zh-CN" dirty="0">
                <a:solidFill>
                  <a:srgbClr val="0000CC"/>
                </a:solidFill>
              </a:rPr>
              <a:t>CC2 = !( A &amp;&amp; D )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第三条：</a:t>
            </a:r>
            <a:r>
              <a:rPr lang="en-US" altLang="zh-CN" dirty="0">
                <a:solidFill>
                  <a:srgbClr val="0000CC"/>
                </a:solidFill>
              </a:rPr>
              <a:t>CC3 = (A &amp;&amp; E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||</a:t>
            </a: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A &amp;&amp; F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||</a:t>
            </a: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E &amp;&amp; F)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第四条：</a:t>
            </a:r>
            <a:r>
              <a:rPr lang="en-US" altLang="zh-CN" dirty="0">
                <a:solidFill>
                  <a:srgbClr val="0000CC"/>
                </a:solidFill>
              </a:rPr>
              <a:t>CC4 = (B &amp;&amp; C) || (!B &amp;&amp; !C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第五条：</a:t>
            </a:r>
            <a:r>
              <a:rPr lang="en-US" altLang="zh-CN" dirty="0">
                <a:solidFill>
                  <a:srgbClr val="0000CC"/>
                </a:solidFill>
              </a:rPr>
              <a:t>CC5=(C &amp;&amp; !D) || (!C &amp;&amp;D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第六条：</a:t>
            </a:r>
            <a:r>
              <a:rPr lang="en-US" altLang="zh-CN" dirty="0">
                <a:solidFill>
                  <a:srgbClr val="0000CC"/>
                </a:solidFill>
              </a:rPr>
              <a:t>CC6=D || !E  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dirty="0" smtClean="0">
              <a:ea typeface="黑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7030A0"/>
                </a:solidFill>
                <a:ea typeface="黑体" panose="02010609060101010101" pitchFamily="49" charset="-122"/>
              </a:rPr>
              <a:t>思考，至此，如何找出嫌疑犯？</a:t>
            </a:r>
            <a:r>
              <a:rPr lang="zh-CN" altLang="en-US" dirty="0">
                <a:solidFill>
                  <a:srgbClr val="7030A0"/>
                </a:solidFill>
                <a:ea typeface="黑体" panose="02010609060101010101" pitchFamily="49" charset="-122"/>
              </a:rPr>
              <a:t/>
            </a:r>
            <a:br>
              <a:rPr lang="zh-CN" altLang="en-US" dirty="0">
                <a:solidFill>
                  <a:srgbClr val="7030A0"/>
                </a:solidFill>
                <a:ea typeface="黑体" panose="02010609060101010101" pitchFamily="49" charset="-122"/>
              </a:rPr>
            </a:br>
            <a:r>
              <a:rPr lang="zh-CN" altLang="en-US" dirty="0">
                <a:ea typeface="黑体" panose="02010609060101010101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3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/>
              <a:t>枚举法的思路（穷举法，</a:t>
            </a:r>
            <a:r>
              <a:rPr lang="zh-CN" altLang="en-US" dirty="0" smtClean="0"/>
              <a:t>暴力法）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所谓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枚举法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逐个考察某类事件的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所有可能情况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，从而得出结论；（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暴力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枚举法是利用计算机运算速度快、精确度高的特点，对要解决问题的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所有可能情况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，一个不漏地进行检验，从中找出符合要求的</a:t>
            </a:r>
            <a:r>
              <a:rPr lang="zh-CN" altLang="en-US" sz="2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答案</a:t>
            </a:r>
            <a:endParaRPr lang="en-US" altLang="zh-CN" sz="2000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枚举法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是通过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牺牲时间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来换取答案的全面性；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 smtClean="0"/>
              <a:t>例如，如果忘记了一个文件设置的密码，许多</a:t>
            </a:r>
            <a:r>
              <a:rPr kumimoji="1" lang="zh-CN" altLang="en-US" sz="2000" b="1" dirty="0" smtClean="0">
                <a:solidFill>
                  <a:srgbClr val="7030A0"/>
                </a:solidFill>
              </a:rPr>
              <a:t>破解密码软件</a:t>
            </a:r>
            <a:r>
              <a:rPr kumimoji="1" lang="zh-CN" altLang="en-US" sz="2000" dirty="0" smtClean="0"/>
              <a:t>采用的思想都是采用穷举法逐一测试；</a:t>
            </a:r>
            <a:endParaRPr kumimoji="1" lang="en-US" altLang="zh-CN" sz="2000" dirty="0" smtClean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 smtClean="0">
                <a:solidFill>
                  <a:srgbClr val="7030A0"/>
                </a:solidFill>
              </a:rPr>
              <a:t>实验：</a:t>
            </a:r>
            <a:r>
              <a:rPr kumimoji="1" lang="zh-CN" altLang="en-US" sz="2000" dirty="0" smtClean="0"/>
              <a:t>以背包问题为例，掌握穷举法的思想。</a:t>
            </a:r>
            <a:endParaRPr kumimoji="1" lang="en-US" altLang="zh-CN" sz="2000" dirty="0" smtClean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lang="en-US" altLang="zh-CN" sz="1800" dirty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0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：采用枚举法找出案犯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4" y="1135063"/>
                <a:ext cx="8342342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000" dirty="0"/>
                  <a:t>6</a:t>
                </a:r>
                <a:r>
                  <a:rPr lang="zh-CN" altLang="en-US" sz="2000" dirty="0"/>
                  <a:t>个嫌疑犯的供词已表示成</a:t>
                </a:r>
                <a:r>
                  <a:rPr lang="en-US" altLang="zh-CN" sz="2000" dirty="0"/>
                  <a:t>C</a:t>
                </a:r>
                <a:r>
                  <a:rPr lang="zh-CN" altLang="en-US" sz="2000" dirty="0"/>
                  <a:t>语言的逻辑表达式；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采用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枚举法</a:t>
                </a:r>
                <a:r>
                  <a:rPr lang="zh-CN" altLang="en-US" sz="2000" dirty="0"/>
                  <a:t>找出案犯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/>
                  <a:t>对于每一个嫌犯，有两种可能：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作案，</a:t>
                </a:r>
                <a:r>
                  <a:rPr lang="zh-CN" altLang="en-US" sz="1800" dirty="0"/>
                  <a:t>或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没有作案；</a:t>
                </a:r>
                <a:endParaRPr lang="en-US" altLang="zh-CN" sz="1800" dirty="0">
                  <a:solidFill>
                    <a:srgbClr val="0000CC"/>
                  </a:solidFill>
                </a:endParaRPr>
              </a:p>
              <a:p>
                <a:pPr marL="971550" lvl="1"/>
                <a:r>
                  <a:rPr lang="zh-CN" altLang="en-US" sz="1800" dirty="0"/>
                  <a:t>枚举所有的可能：</a:t>
                </a:r>
                <a:endParaRPr lang="en-US" altLang="zh-CN" sz="1800" dirty="0"/>
              </a:p>
              <a:p>
                <a:pPr marL="1200150" lvl="2">
                  <a:lnSpc>
                    <a:spcPct val="100000"/>
                  </a:lnSpc>
                </a:pPr>
                <a:r>
                  <a:rPr lang="zh-CN" altLang="en-US" sz="1800" dirty="0"/>
                  <a:t>对于</a:t>
                </a:r>
                <a:r>
                  <a:rPr lang="en-US" altLang="zh-CN" sz="1800" dirty="0"/>
                  <a:t>6</a:t>
                </a:r>
                <a:r>
                  <a:rPr lang="zh-CN" altLang="en-US" sz="1800" dirty="0"/>
                  <a:t>个嫌犯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、</a:t>
                </a:r>
                <a:r>
                  <a:rPr lang="en-US" altLang="zh-CN" sz="1800" dirty="0"/>
                  <a:t>B</a:t>
                </a:r>
                <a:r>
                  <a:rPr lang="zh-CN" altLang="en-US" sz="1800" dirty="0"/>
                  <a:t>、</a:t>
                </a:r>
                <a:r>
                  <a:rPr lang="en-US" altLang="zh-CN" sz="1800" dirty="0"/>
                  <a:t>C</a:t>
                </a:r>
                <a:r>
                  <a:rPr lang="zh-CN" altLang="en-US" sz="1800" dirty="0"/>
                  <a:t>、</a:t>
                </a:r>
                <a:r>
                  <a:rPr lang="en-US" altLang="zh-CN" sz="1800" dirty="0"/>
                  <a:t>D</a:t>
                </a:r>
                <a:r>
                  <a:rPr lang="zh-CN" altLang="en-US" sz="1800" dirty="0"/>
                  <a:t>、</a:t>
                </a:r>
                <a:r>
                  <a:rPr lang="en-US" altLang="zh-CN" sz="1800" dirty="0"/>
                  <a:t>E</a:t>
                </a:r>
                <a:r>
                  <a:rPr lang="zh-CN" altLang="en-US" sz="1800" dirty="0"/>
                  <a:t>、</a:t>
                </a:r>
                <a:r>
                  <a:rPr lang="en-US" altLang="zh-CN" sz="1800" dirty="0" smtClean="0"/>
                  <a:t>F</a:t>
                </a:r>
                <a:r>
                  <a:rPr lang="zh-CN" altLang="en-US" sz="1800" dirty="0"/>
                  <a:t>，每个嫌犯的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作案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或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不作案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的两种</a:t>
                </a:r>
                <a:r>
                  <a:rPr lang="zh-CN" altLang="en-US" sz="1800" dirty="0" smtClean="0"/>
                  <a:t>可能性；</a:t>
                </a:r>
                <a:endParaRPr lang="en-US" altLang="zh-CN" sz="1800" dirty="0" smtClean="0"/>
              </a:p>
              <a:p>
                <a:pPr marL="1200150"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共有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1800" dirty="0"/>
                  <a:t>种</a:t>
                </a:r>
                <a:r>
                  <a:rPr lang="zh-CN" altLang="en-US" sz="1800" dirty="0" smtClean="0"/>
                  <a:t>组合；</a:t>
                </a:r>
                <a:endParaRPr lang="en-US" altLang="zh-CN" sz="1800" dirty="0" smtClean="0"/>
              </a:p>
              <a:p>
                <a:pPr marL="1200150" lvl="2">
                  <a:lnSpc>
                    <a:spcPct val="100000"/>
                  </a:lnSpc>
                </a:pPr>
                <a:r>
                  <a:rPr lang="zh-CN" altLang="en-US" sz="1800" dirty="0" smtClean="0"/>
                  <a:t>枚举这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1800" dirty="0"/>
                  <a:t>种组合</a:t>
                </a:r>
                <a:r>
                  <a:rPr lang="zh-CN" altLang="en-US" sz="1800" dirty="0" smtClean="0"/>
                  <a:t>，计算</a:t>
                </a:r>
                <a:r>
                  <a:rPr lang="en-US" altLang="zh-CN" sz="1800" dirty="0"/>
                  <a:t>6</a:t>
                </a:r>
                <a:r>
                  <a:rPr lang="zh-CN" altLang="en-US" sz="1800" dirty="0"/>
                  <a:t>句供词对应的逻辑表达式</a:t>
                </a:r>
                <a:r>
                  <a:rPr lang="zh-CN" altLang="en-US" sz="1800" dirty="0" smtClean="0"/>
                  <a:t>；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800" b="1" dirty="0">
                    <a:solidFill>
                      <a:srgbClr val="7030A0"/>
                    </a:solidFill>
                  </a:rPr>
                  <a:t>如果某种组合满足</a:t>
                </a:r>
                <a:r>
                  <a:rPr lang="en-US" altLang="zh-CN" sz="1800" b="1" dirty="0">
                    <a:solidFill>
                      <a:srgbClr val="7030A0"/>
                    </a:solidFill>
                  </a:rPr>
                  <a:t>6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句供词都为</a:t>
                </a:r>
                <a:r>
                  <a:rPr lang="zh-CN" altLang="en-US" sz="1800" dirty="0"/>
                  <a:t>“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真</a:t>
                </a:r>
                <a:r>
                  <a:rPr lang="zh-CN" altLang="en-US" sz="1800" dirty="0"/>
                  <a:t>”，则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这种组合就是问题的解</a:t>
                </a:r>
                <a:r>
                  <a:rPr lang="zh-CN" altLang="en-US" sz="1800" dirty="0" smtClean="0"/>
                  <a:t>；</a:t>
                </a:r>
                <a:endParaRPr lang="en-US" altLang="zh-CN" sz="1800" dirty="0" smtClean="0"/>
              </a:p>
              <a:p>
                <a:pPr marL="1657350" lvl="3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srgbClr val="0000CC"/>
                    </a:solidFill>
                  </a:rPr>
                  <a:t>满足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CC1+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CC2+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CC3+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CC4+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CC5+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CC6=6</a:t>
                </a:r>
                <a:r>
                  <a:rPr lang="zh-CN" altLang="en-US" dirty="0" smtClean="0">
                    <a:solidFill>
                      <a:srgbClr val="0000CC"/>
                    </a:solidFill>
                  </a:rPr>
                  <a:t>的组合，即为问题的解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需要利用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循环</a:t>
                </a:r>
                <a:r>
                  <a:rPr lang="zh-CN" altLang="en-US" sz="2000" b="1" dirty="0" smtClean="0">
                    <a:solidFill>
                      <a:srgbClr val="C00000"/>
                    </a:solidFill>
                  </a:rPr>
                  <a:t>结构</a:t>
                </a:r>
                <a:r>
                  <a:rPr lang="zh-CN" altLang="en-US" sz="2000" dirty="0"/>
                  <a:t>结合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分支结构</a:t>
                </a:r>
                <a:r>
                  <a:rPr lang="zh-CN" altLang="en-US" sz="2000" dirty="0" smtClean="0"/>
                  <a:t>编程</a:t>
                </a:r>
                <a:r>
                  <a:rPr lang="zh-CN" altLang="en-US" sz="2000" dirty="0" smtClean="0">
                    <a:solidFill>
                      <a:srgbClr val="0000CC"/>
                    </a:solidFill>
                  </a:rPr>
                  <a:t>枚举</a:t>
                </a:r>
                <a:r>
                  <a:rPr lang="zh-CN" altLang="en-US" sz="2000" dirty="0"/>
                  <a:t>所有的可能，找出案犯。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4" y="1135063"/>
                <a:ext cx="8342342" cy="5345112"/>
              </a:xfrm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95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分支结构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分支结构又称为：</a:t>
            </a:r>
            <a:r>
              <a:rPr lang="zh-CN" altLang="zh-CN" dirty="0">
                <a:solidFill>
                  <a:srgbClr val="0000CC"/>
                </a:solidFill>
              </a:rPr>
              <a:t>条件结构</a:t>
            </a:r>
            <a:r>
              <a:rPr lang="en-US" altLang="zh-CN" dirty="0">
                <a:solidFill>
                  <a:srgbClr val="0000CC"/>
                </a:solidFill>
              </a:rPr>
              <a:t> </a:t>
            </a:r>
            <a:r>
              <a:rPr lang="zh-CN" altLang="zh-CN" dirty="0"/>
              <a:t>或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0000CC"/>
                </a:solidFill>
              </a:rPr>
              <a:t>选择</a:t>
            </a:r>
            <a:r>
              <a:rPr lang="zh-CN" altLang="zh-CN" dirty="0">
                <a:solidFill>
                  <a:srgbClr val="0000CC"/>
                </a:solidFill>
              </a:rPr>
              <a:t>结构</a:t>
            </a:r>
            <a:r>
              <a:rPr lang="zh-CN" altLang="en-US" dirty="0"/>
              <a:t>；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zh-CN" dirty="0"/>
              <a:t>它要先根据</a:t>
            </a:r>
            <a:r>
              <a:rPr lang="zh-CN" altLang="en-US" dirty="0"/>
              <a:t>给定</a:t>
            </a:r>
            <a:r>
              <a:rPr lang="zh-CN" altLang="zh-CN" dirty="0"/>
              <a:t>的条件进行判断，再由判断的结果</a:t>
            </a:r>
            <a:r>
              <a:rPr lang="zh-CN" altLang="en-US" dirty="0"/>
              <a:t>选择</a:t>
            </a:r>
            <a:r>
              <a:rPr lang="zh-CN" altLang="zh-CN" dirty="0"/>
              <a:t>执行</a:t>
            </a:r>
            <a:r>
              <a:rPr lang="zh-CN" altLang="en-US" dirty="0"/>
              <a:t>相应的</a:t>
            </a:r>
            <a:r>
              <a:rPr lang="zh-CN" altLang="zh-CN" dirty="0"/>
              <a:t>分支路径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6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</a:t>
            </a:r>
            <a:r>
              <a:rPr lang="en-US" altLang="zh-CN" dirty="0"/>
              <a:t>—if 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4582" y="1135063"/>
            <a:ext cx="3961534" cy="5345112"/>
          </a:xfrm>
          <a:ln w="6350"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if (</a:t>
            </a:r>
            <a:r>
              <a:rPr lang="zh-CN" altLang="en-US" sz="2000" dirty="0">
                <a:solidFill>
                  <a:srgbClr val="7030A0"/>
                </a:solidFill>
              </a:rPr>
              <a:t>表达式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/>
              <a:t>      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0303DF"/>
                </a:solidFill>
              </a:rPr>
              <a:t>语句</a:t>
            </a:r>
            <a:r>
              <a:rPr lang="zh-CN" altLang="en-US" sz="2000" dirty="0">
                <a:solidFill>
                  <a:srgbClr val="0303DF"/>
                </a:solidFill>
              </a:rPr>
              <a:t>； </a:t>
            </a:r>
            <a:r>
              <a:rPr lang="en-US" altLang="zh-CN" sz="1600" b="1" dirty="0">
                <a:solidFill>
                  <a:srgbClr val="0070C0"/>
                </a:solidFill>
              </a:rPr>
              <a:t>//</a:t>
            </a:r>
            <a:r>
              <a:rPr lang="zh-CN" altLang="en-US" sz="1600" b="1" dirty="0">
                <a:solidFill>
                  <a:srgbClr val="0070C0"/>
                </a:solidFill>
              </a:rPr>
              <a:t>若只有一条语句可以不用</a:t>
            </a:r>
            <a:r>
              <a:rPr lang="en-US" altLang="zh-CN" sz="1600" b="1" dirty="0">
                <a:solidFill>
                  <a:srgbClr val="0070C0"/>
                </a:solidFill>
              </a:rPr>
              <a:t>{ }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0000"/>
                </a:solidFill>
              </a:rPr>
              <a:t>if  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zh-CN" altLang="en-US" sz="2000" dirty="0">
                <a:solidFill>
                  <a:srgbClr val="7030A0"/>
                </a:solidFill>
              </a:rPr>
              <a:t>表达式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</a:t>
            </a:r>
            <a:r>
              <a:rPr lang="zh-CN" altLang="en-US" sz="1800" dirty="0">
                <a:solidFill>
                  <a:srgbClr val="0303DF"/>
                </a:solidFill>
              </a:rPr>
              <a:t>多条语句构成的语句块；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} </a:t>
            </a: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C00000"/>
                </a:solidFill>
              </a:rPr>
              <a:t>如果</a:t>
            </a:r>
            <a:r>
              <a:rPr lang="zh-CN" altLang="en-US" sz="1800" dirty="0" smtClean="0">
                <a:solidFill>
                  <a:srgbClr val="0000CC"/>
                </a:solidFill>
              </a:rPr>
              <a:t>“表达式”</a:t>
            </a:r>
            <a:r>
              <a:rPr lang="zh-CN" altLang="en-US" sz="1800" dirty="0" smtClean="0">
                <a:solidFill>
                  <a:srgbClr val="C00000"/>
                </a:solidFill>
              </a:rPr>
              <a:t>的值为</a:t>
            </a:r>
            <a:r>
              <a:rPr lang="zh-CN" altLang="en-US" sz="1800" dirty="0" smtClean="0">
                <a:solidFill>
                  <a:srgbClr val="0000CC"/>
                </a:solidFill>
              </a:rPr>
              <a:t>“真”</a:t>
            </a:r>
            <a:r>
              <a:rPr lang="zh-CN" altLang="en-US" sz="1800" dirty="0" smtClean="0">
                <a:solidFill>
                  <a:srgbClr val="C00000"/>
                </a:solidFill>
              </a:rPr>
              <a:t>，则执行语句块，否则不执行语句块。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353791" y="1160753"/>
            <a:ext cx="4405745" cy="5345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</a:rPr>
              <a:t>如：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 smtClean="0">
                <a:solidFill>
                  <a:srgbClr val="000000"/>
                </a:solidFill>
              </a:rPr>
              <a:t> m=rand();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if (</a:t>
            </a:r>
            <a:r>
              <a:rPr lang="en-US" altLang="zh-CN" sz="1800" dirty="0" smtClean="0">
                <a:solidFill>
                  <a:srgbClr val="0000CC"/>
                </a:solidFill>
              </a:rPr>
              <a:t>m%2 = =</a:t>
            </a:r>
            <a:r>
              <a:rPr lang="en-US" altLang="zh-CN" sz="1800" dirty="0">
                <a:solidFill>
                  <a:srgbClr val="0000CC"/>
                </a:solidFill>
              </a:rPr>
              <a:t>0</a:t>
            </a:r>
            <a:r>
              <a:rPr lang="en-US" altLang="zh-CN" sz="1800" dirty="0">
                <a:solidFill>
                  <a:srgbClr val="000000"/>
                </a:solidFill>
              </a:rPr>
              <a:t>) 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7030A0"/>
                </a:solidFill>
              </a:rPr>
              <a:t>//</a:t>
            </a:r>
            <a:r>
              <a:rPr lang="zh-CN" altLang="en-US" sz="1800" dirty="0">
                <a:solidFill>
                  <a:srgbClr val="7030A0"/>
                </a:solidFill>
              </a:rPr>
              <a:t>判断一个数是不是偶数</a:t>
            </a:r>
            <a:r>
              <a:rPr lang="zh-CN" altLang="en-US" sz="1800" dirty="0">
                <a:solidFill>
                  <a:srgbClr val="000000"/>
                </a:solidFill>
              </a:rPr>
              <a:t>；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    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 smtClean="0">
                <a:solidFill>
                  <a:srgbClr val="000000"/>
                </a:solidFill>
              </a:rPr>
              <a:t>(“%d </a:t>
            </a:r>
            <a:r>
              <a:rPr lang="en-US" altLang="zh-CN" sz="1800" dirty="0">
                <a:solidFill>
                  <a:srgbClr val="000000"/>
                </a:solidFill>
              </a:rPr>
              <a:t>is even.\</a:t>
            </a:r>
            <a:r>
              <a:rPr lang="en-US" altLang="zh-CN" sz="1800" dirty="0" err="1">
                <a:solidFill>
                  <a:srgbClr val="000000"/>
                </a:solidFill>
              </a:rPr>
              <a:t>n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”,m</a:t>
            </a:r>
            <a:r>
              <a:rPr lang="en-US" altLang="zh-CN" sz="1800" dirty="0" smtClean="0">
                <a:solidFill>
                  <a:srgbClr val="000000"/>
                </a:solidFill>
              </a:rPr>
              <a:t>);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 smtClean="0">
                <a:solidFill>
                  <a:srgbClr val="000000"/>
                </a:solidFill>
              </a:rPr>
              <a:t> a=</a:t>
            </a:r>
            <a:r>
              <a:rPr lang="zh-CN" altLang="en-US" sz="1800" dirty="0" smtClean="0">
                <a:solidFill>
                  <a:srgbClr val="000000"/>
                </a:solidFill>
              </a:rPr>
              <a:t>算术表达式的值</a:t>
            </a:r>
            <a:r>
              <a:rPr lang="en-US" altLang="zh-CN" sz="18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if  </a:t>
            </a:r>
            <a:r>
              <a:rPr lang="en-US" altLang="zh-CN" sz="1800" dirty="0">
                <a:solidFill>
                  <a:srgbClr val="000000"/>
                </a:solidFill>
              </a:rPr>
              <a:t>(</a:t>
            </a:r>
            <a:r>
              <a:rPr lang="en-US" altLang="zh-CN" sz="1800" dirty="0">
                <a:solidFill>
                  <a:srgbClr val="006600"/>
                </a:solidFill>
              </a:rPr>
              <a:t>a&gt;=0</a:t>
            </a:r>
            <a:r>
              <a:rPr lang="en-US" altLang="zh-CN" sz="1800" dirty="0" smtClean="0">
                <a:solidFill>
                  <a:srgbClr val="000000"/>
                </a:solidFill>
              </a:rPr>
              <a:t>)  //</a:t>
            </a:r>
            <a:r>
              <a:rPr lang="zh-CN" altLang="en-US" sz="1800" dirty="0" smtClean="0">
                <a:solidFill>
                  <a:srgbClr val="7030A0"/>
                </a:solidFill>
              </a:rPr>
              <a:t>防止负数开根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 2" panose="05020102010507070707" pitchFamily="18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b=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sqrt</a:t>
            </a:r>
            <a:r>
              <a:rPr lang="en-US" altLang="zh-CN" sz="1800" dirty="0" smtClean="0">
                <a:solidFill>
                  <a:srgbClr val="000000"/>
                </a:solidFill>
              </a:rPr>
              <a:t>(a</a:t>
            </a:r>
            <a:r>
              <a:rPr lang="en-US" altLang="zh-CN" sz="18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(“square root of </a:t>
            </a:r>
            <a:r>
              <a:rPr lang="en-US" altLang="zh-CN" sz="1800" dirty="0" smtClean="0">
                <a:solidFill>
                  <a:srgbClr val="000000"/>
                </a:solidFill>
              </a:rPr>
              <a:t>%d </a:t>
            </a:r>
            <a:r>
              <a:rPr lang="en-US" altLang="zh-CN" sz="1800" dirty="0">
                <a:solidFill>
                  <a:srgbClr val="000000"/>
                </a:solidFill>
              </a:rPr>
              <a:t>is %</a:t>
            </a:r>
            <a:r>
              <a:rPr lang="en-US" altLang="zh-CN" sz="1800" dirty="0" smtClean="0">
                <a:solidFill>
                  <a:srgbClr val="000000"/>
                </a:solidFill>
              </a:rPr>
              <a:t>e\n”,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a,b</a:t>
            </a:r>
            <a:r>
              <a:rPr lang="en-US" altLang="zh-CN" sz="1800" dirty="0" smtClean="0">
                <a:solidFill>
                  <a:srgbClr val="000000"/>
                </a:solidFill>
              </a:rPr>
              <a:t>);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 2" panose="05020102010507070707" pitchFamily="18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18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讨论：关于 </a:t>
            </a:r>
            <a:r>
              <a:rPr lang="en-US" altLang="zh-CN" dirty="0"/>
              <a:t>if </a:t>
            </a:r>
            <a:r>
              <a:rPr lang="zh-CN" altLang="en-US" dirty="0"/>
              <a:t>语句中的表达式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539231" cy="5345112"/>
          </a:xfrm>
          <a:ln w="6350"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注：关于</a:t>
            </a:r>
            <a:r>
              <a:rPr lang="en-US" altLang="zh-CN" sz="2000" b="1" dirty="0">
                <a:solidFill>
                  <a:srgbClr val="C00000"/>
                </a:solidFill>
              </a:rPr>
              <a:t>if</a:t>
            </a:r>
            <a:r>
              <a:rPr lang="zh-CN" altLang="en-US" sz="2000" b="1" dirty="0">
                <a:solidFill>
                  <a:srgbClr val="C00000"/>
                </a:solidFill>
              </a:rPr>
              <a:t>语句中的“表达式”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b="1" dirty="0">
                <a:sym typeface="Arial" panose="020B0604020202020204" pitchFamily="34" charset="0"/>
              </a:rPr>
              <a:t>理论上，“</a:t>
            </a:r>
            <a:r>
              <a:rPr lang="zh-CN" altLang="en-US" sz="1800" b="1" dirty="0">
                <a:solidFill>
                  <a:srgbClr val="0070C0"/>
                </a:solidFill>
                <a:sym typeface="Arial" panose="020B0604020202020204" pitchFamily="34" charset="0"/>
              </a:rPr>
              <a:t>表达式</a:t>
            </a:r>
            <a:r>
              <a:rPr lang="zh-CN" altLang="en-US" sz="1800" b="1" dirty="0">
                <a:sym typeface="Arial" panose="020B0604020202020204" pitchFamily="34" charset="0"/>
              </a:rPr>
              <a:t>” 应该是一个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逻辑表达式</a:t>
            </a:r>
            <a:r>
              <a:rPr lang="zh-CN" altLang="en-US" sz="1800" b="1" dirty="0">
                <a:sym typeface="Arial" panose="020B0604020202020204" pitchFamily="34" charset="0"/>
              </a:rPr>
              <a:t>，其值为</a:t>
            </a:r>
            <a:r>
              <a:rPr lang="en-US" altLang="zh-CN" sz="1800" b="1" dirty="0">
                <a:solidFill>
                  <a:srgbClr val="7030A0"/>
                </a:solidFill>
                <a:sym typeface="Arial" panose="020B0604020202020204" pitchFamily="34" charset="0"/>
              </a:rPr>
              <a:t>true</a:t>
            </a:r>
            <a:r>
              <a:rPr lang="zh-CN" altLang="en-US" sz="1800" b="1" dirty="0">
                <a:sym typeface="Arial" panose="020B0604020202020204" pitchFamily="34" charset="0"/>
              </a:rPr>
              <a:t>或</a:t>
            </a:r>
            <a:r>
              <a:rPr lang="en-US" altLang="zh-CN" sz="1800" b="1" dirty="0">
                <a:solidFill>
                  <a:srgbClr val="7030A0"/>
                </a:solidFill>
                <a:sym typeface="Arial" panose="020B0604020202020204" pitchFamily="34" charset="0"/>
              </a:rPr>
              <a:t>false</a:t>
            </a:r>
            <a:r>
              <a:rPr lang="zh-CN" altLang="en-US" sz="1800" b="1" dirty="0">
                <a:sym typeface="Arial" panose="020B0604020202020204" pitchFamily="34" charset="0"/>
              </a:rPr>
              <a:t>；</a:t>
            </a:r>
            <a:endParaRPr lang="en-US" altLang="zh-CN" sz="1800" b="1" dirty="0">
              <a:sym typeface="Arial" panose="020B0604020202020204" pitchFamily="34" charset="0"/>
            </a:endParaRPr>
          </a:p>
          <a:p>
            <a:pPr marL="971550" lvl="1">
              <a:lnSpc>
                <a:spcPct val="150000"/>
              </a:lnSpc>
              <a:spcBef>
                <a:spcPts val="1200"/>
              </a:spcBef>
            </a:pPr>
            <a:r>
              <a:rPr lang="en-US" altLang="zh-CN" sz="1800" b="1" dirty="0">
                <a:sym typeface="Arial" panose="020B0604020202020204" pitchFamily="34" charset="0"/>
              </a:rPr>
              <a:t>C</a:t>
            </a:r>
            <a:r>
              <a:rPr lang="zh-CN" altLang="en-US" sz="1800" b="1" dirty="0">
                <a:sym typeface="Arial" panose="020B0604020202020204" pitchFamily="34" charset="0"/>
              </a:rPr>
              <a:t>语言中，“</a:t>
            </a:r>
            <a:r>
              <a:rPr lang="zh-CN" altLang="en-US" sz="1800" b="1" dirty="0">
                <a:solidFill>
                  <a:srgbClr val="0070C0"/>
                </a:solidFill>
                <a:sym typeface="Arial" panose="020B0604020202020204" pitchFamily="34" charset="0"/>
              </a:rPr>
              <a:t>表达式</a:t>
            </a:r>
            <a:r>
              <a:rPr lang="zh-CN" altLang="en-US" sz="1800" b="1" dirty="0">
                <a:sym typeface="Arial" panose="020B0604020202020204" pitchFamily="34" charset="0"/>
              </a:rPr>
              <a:t>”可以是任何类型的表达式，</a:t>
            </a:r>
            <a:r>
              <a:rPr lang="zh-CN" altLang="en-US" sz="1800" b="1" dirty="0">
                <a:solidFill>
                  <a:srgbClr val="7030A0"/>
                </a:solidFill>
                <a:sym typeface="Arial" panose="020B0604020202020204" pitchFamily="34" charset="0"/>
              </a:rPr>
              <a:t>只要“表达式”有值即可</a:t>
            </a:r>
            <a:r>
              <a:rPr lang="zh-CN" altLang="en-US" sz="1800" b="1" dirty="0">
                <a:sym typeface="Arial" panose="020B0604020202020204" pitchFamily="34" charset="0"/>
              </a:rPr>
              <a:t>；</a:t>
            </a:r>
            <a:endParaRPr lang="en-US" altLang="zh-CN" sz="1800" b="1" dirty="0">
              <a:sym typeface="Arial" panose="020B0604020202020204" pitchFamily="34" charset="0"/>
            </a:endParaRPr>
          </a:p>
          <a:p>
            <a:pPr marL="971550" lvl="1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任何非</a:t>
            </a:r>
            <a:r>
              <a:rPr lang="en-US" altLang="zh-CN" sz="1800" b="1" dirty="0">
                <a:solidFill>
                  <a:srgbClr val="0000CC"/>
                </a:solidFill>
                <a:sym typeface="Arial" panose="020B0604020202020204" pitchFamily="34" charset="0"/>
              </a:rPr>
              <a:t>0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的值认作</a:t>
            </a:r>
            <a:r>
              <a:rPr lang="en-US" altLang="zh-CN" sz="1800" b="1" dirty="0">
                <a:solidFill>
                  <a:srgbClr val="0000CC"/>
                </a:solidFill>
                <a:sym typeface="Arial" panose="020B0604020202020204" pitchFamily="34" charset="0"/>
              </a:rPr>
              <a:t>true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，</a:t>
            </a:r>
            <a:r>
              <a:rPr lang="en-US" altLang="zh-CN" sz="1800" b="1" dirty="0">
                <a:solidFill>
                  <a:srgbClr val="0000CC"/>
                </a:solidFill>
                <a:sym typeface="Arial" panose="020B0604020202020204" pitchFamily="34" charset="0"/>
              </a:rPr>
              <a:t>0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为</a:t>
            </a:r>
            <a:r>
              <a:rPr lang="en-US" altLang="zh-CN" sz="1800" b="1" dirty="0">
                <a:solidFill>
                  <a:srgbClr val="0000CC"/>
                </a:solidFill>
                <a:sym typeface="Arial" panose="020B0604020202020204" pitchFamily="34" charset="0"/>
              </a:rPr>
              <a:t>false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sym typeface="宋体" panose="02010600030101010101" pitchFamily="2" charset="-122"/>
              </a:rPr>
              <a:t>如</a:t>
            </a:r>
            <a:r>
              <a:rPr lang="zh-CN" altLang="en-US" sz="2000" dirty="0" smtClean="0">
                <a:solidFill>
                  <a:srgbClr val="000000"/>
                </a:solidFill>
                <a:sym typeface="宋体" panose="02010600030101010101" pitchFamily="2" charset="-122"/>
              </a:rPr>
              <a:t>：右边各例</a:t>
            </a:r>
            <a:endParaRPr lang="en-US" altLang="zh-CN" sz="2000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134062" y="1135063"/>
            <a:ext cx="3625474" cy="5345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int </a:t>
            </a:r>
            <a:r>
              <a:rPr lang="en-US" altLang="zh-CN" sz="1600" dirty="0" err="1">
                <a:solidFill>
                  <a:srgbClr val="0000CC"/>
                </a:solidFill>
              </a:rPr>
              <a:t>a,b</a:t>
            </a:r>
            <a:r>
              <a:rPr lang="en-US" altLang="zh-CN" sz="1600" dirty="0">
                <a:solidFill>
                  <a:srgbClr val="0000CC"/>
                </a:solidFill>
              </a:rPr>
              <a:t>; char c; 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建议使用的形式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>
                <a:solidFill>
                  <a:srgbClr val="0000CC"/>
                </a:solidFill>
              </a:rPr>
              <a:t>a%2 </a:t>
            </a:r>
            <a:r>
              <a:rPr lang="en-US" altLang="zh-CN" sz="1600" dirty="0" smtClean="0">
                <a:solidFill>
                  <a:srgbClr val="0000CC"/>
                </a:solidFill>
              </a:rPr>
              <a:t>= =</a:t>
            </a:r>
            <a:r>
              <a:rPr lang="en-US" altLang="zh-CN" sz="1600" dirty="0">
                <a:solidFill>
                  <a:srgbClr val="0000CC"/>
                </a:solidFill>
              </a:rPr>
              <a:t>0</a:t>
            </a:r>
            <a:r>
              <a:rPr lang="en-US" altLang="zh-CN" sz="1600" dirty="0">
                <a:solidFill>
                  <a:srgbClr val="000000"/>
                </a:solidFill>
              </a:rPr>
              <a:t>) </a:t>
            </a:r>
            <a:r>
              <a:rPr lang="en-US" altLang="zh-CN" sz="16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1600" dirty="0">
                <a:solidFill>
                  <a:srgbClr val="000000"/>
                </a:solidFill>
              </a:rPr>
              <a:t>if (</a:t>
            </a:r>
            <a:r>
              <a:rPr lang="en-US" altLang="zh-CN" sz="1600" dirty="0">
                <a:solidFill>
                  <a:srgbClr val="0000CC"/>
                </a:solidFill>
              </a:rPr>
              <a:t>!(a%2)</a:t>
            </a:r>
            <a:r>
              <a:rPr lang="en-US" altLang="zh-CN" sz="1600" dirty="0">
                <a:solidFill>
                  <a:srgbClr val="000000"/>
                </a:solidFill>
              </a:rPr>
              <a:t>) 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if  ((</a:t>
            </a:r>
            <a:r>
              <a:rPr lang="en-US" altLang="zh-CN" sz="1600" dirty="0">
                <a:solidFill>
                  <a:srgbClr val="006600"/>
                </a:solidFill>
              </a:rPr>
              <a:t>a&gt;=0) || (b&lt;=0)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 </a:t>
            </a:r>
            <a:r>
              <a:rPr lang="en-US" altLang="zh-CN" sz="1600" dirty="0">
                <a:solidFill>
                  <a:srgbClr val="000000"/>
                </a:solidFill>
              </a:rPr>
              <a:t>(!((</a:t>
            </a:r>
            <a:r>
              <a:rPr lang="en-US" altLang="zh-CN" sz="1600" dirty="0">
                <a:solidFill>
                  <a:srgbClr val="006600"/>
                </a:solidFill>
              </a:rPr>
              <a:t>a&gt;=0) || (b&lt;=0)</a:t>
            </a:r>
            <a:r>
              <a:rPr lang="en-US" altLang="zh-CN" sz="1600" dirty="0">
                <a:solidFill>
                  <a:srgbClr val="000000"/>
                </a:solidFill>
              </a:rPr>
              <a:t>))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((a!=0)&amp;&amp;(b!=0)&amp;&amp;(c==0</a:t>
            </a:r>
            <a:r>
              <a:rPr lang="en-US" altLang="zh-CN" sz="1600" dirty="0" smtClean="0">
                <a:solidFill>
                  <a:srgbClr val="000000"/>
                </a:solidFill>
              </a:rPr>
              <a:t>))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不是很建议使用的形式（可以使用）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nt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a,b,c</a:t>
            </a:r>
            <a:r>
              <a:rPr lang="en-US" altLang="zh-CN" sz="16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(a&amp;&amp;b&amp;&amp;c)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if (</a:t>
            </a:r>
            <a:r>
              <a:rPr lang="en-US" altLang="zh-CN" sz="1600" dirty="0" err="1">
                <a:solidFill>
                  <a:srgbClr val="000000"/>
                </a:solidFill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</a:rPr>
              <a:t>*c)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7030A0"/>
                </a:solidFill>
              </a:rPr>
              <a:t>if (</a:t>
            </a:r>
            <a:r>
              <a:rPr lang="en-US" altLang="zh-CN" sz="1600" dirty="0" smtClean="0">
                <a:solidFill>
                  <a:srgbClr val="7030A0"/>
                </a:solidFill>
              </a:rPr>
              <a:t>a=0,b=6</a:t>
            </a:r>
            <a:r>
              <a:rPr lang="en-US" altLang="zh-CN" sz="1600" dirty="0">
                <a:solidFill>
                  <a:srgbClr val="7030A0"/>
                </a:solidFill>
              </a:rPr>
              <a:t>)   </a:t>
            </a:r>
            <a:r>
              <a:rPr lang="en-US" altLang="zh-CN" sz="1600" dirty="0" smtClean="0">
                <a:solidFill>
                  <a:srgbClr val="7030A0"/>
                </a:solidFill>
              </a:rPr>
              <a:t>//(a=0,b=6)</a:t>
            </a:r>
            <a:r>
              <a:rPr lang="zh-CN" altLang="en-US" sz="1600" dirty="0" smtClean="0">
                <a:solidFill>
                  <a:srgbClr val="7030A0"/>
                </a:solidFill>
              </a:rPr>
              <a:t>的值是</a:t>
            </a:r>
            <a:r>
              <a:rPr lang="en-US" altLang="zh-CN" sz="1600" dirty="0" smtClean="0">
                <a:solidFill>
                  <a:srgbClr val="7030A0"/>
                </a:solidFill>
              </a:rPr>
              <a:t>6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true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7030A0"/>
                </a:solidFill>
              </a:rPr>
              <a:t>if (a=6,b=0)   //</a:t>
            </a:r>
            <a:r>
              <a:rPr lang="en-US" altLang="zh-CN" sz="1600" dirty="0">
                <a:solidFill>
                  <a:srgbClr val="7030A0"/>
                </a:solidFill>
              </a:rPr>
              <a:t>(</a:t>
            </a:r>
            <a:r>
              <a:rPr lang="en-US" altLang="zh-CN" sz="1600" dirty="0" smtClean="0">
                <a:solidFill>
                  <a:srgbClr val="7030A0"/>
                </a:solidFill>
              </a:rPr>
              <a:t>a=6,b=0)</a:t>
            </a:r>
            <a:r>
              <a:rPr lang="zh-CN" altLang="en-US" sz="1600" dirty="0">
                <a:solidFill>
                  <a:srgbClr val="7030A0"/>
                </a:solidFill>
              </a:rPr>
              <a:t>的值</a:t>
            </a:r>
            <a:r>
              <a:rPr lang="zh-CN" altLang="en-US" sz="1600" dirty="0" smtClean="0">
                <a:solidFill>
                  <a:srgbClr val="7030A0"/>
                </a:solidFill>
              </a:rPr>
              <a:t>是</a:t>
            </a:r>
            <a:r>
              <a:rPr lang="en-US" altLang="zh-CN" sz="1600" dirty="0" smtClean="0">
                <a:solidFill>
                  <a:srgbClr val="7030A0"/>
                </a:solidFill>
              </a:rPr>
              <a:t>0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false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CC"/>
                </a:solidFill>
              </a:rPr>
              <a:t>if </a:t>
            </a:r>
            <a:r>
              <a:rPr lang="en-US" altLang="zh-CN" sz="1600" dirty="0">
                <a:solidFill>
                  <a:srgbClr val="0000CC"/>
                </a:solidFill>
              </a:rPr>
              <a:t>(a=0,b</a:t>
            </a:r>
            <a:r>
              <a:rPr lang="en-US" altLang="zh-CN" sz="1600" dirty="0" smtClean="0">
                <a:solidFill>
                  <a:srgbClr val="0000CC"/>
                </a:solidFill>
              </a:rPr>
              <a:t>= =6</a:t>
            </a:r>
            <a:r>
              <a:rPr lang="en-US" altLang="zh-CN" sz="1600" dirty="0">
                <a:solidFill>
                  <a:srgbClr val="0000CC"/>
                </a:solidFill>
              </a:rPr>
              <a:t>)   </a:t>
            </a:r>
            <a:r>
              <a:rPr lang="en-US" altLang="zh-CN" sz="1600" dirty="0" smtClean="0">
                <a:solidFill>
                  <a:srgbClr val="0000CC"/>
                </a:solidFill>
              </a:rPr>
              <a:t>//</a:t>
            </a:r>
            <a:r>
              <a:rPr lang="en-US" altLang="zh-CN" sz="1600" dirty="0">
                <a:solidFill>
                  <a:srgbClr val="0000CC"/>
                </a:solidFill>
              </a:rPr>
              <a:t> </a:t>
            </a:r>
            <a:r>
              <a:rPr lang="zh-CN" altLang="en-US" sz="1600" dirty="0" smtClean="0">
                <a:solidFill>
                  <a:srgbClr val="0000CC"/>
                </a:solidFill>
              </a:rPr>
              <a:t>值取决于</a:t>
            </a:r>
            <a:r>
              <a:rPr lang="en-US" altLang="zh-CN" sz="1600" dirty="0" smtClean="0">
                <a:solidFill>
                  <a:srgbClr val="0000CC"/>
                </a:solidFill>
              </a:rPr>
              <a:t>b</a:t>
            </a:r>
            <a:r>
              <a:rPr lang="zh-CN" altLang="en-US" sz="1600" dirty="0" smtClean="0">
                <a:solidFill>
                  <a:srgbClr val="0000CC"/>
                </a:solidFill>
              </a:rPr>
              <a:t>是否等于</a:t>
            </a:r>
            <a:r>
              <a:rPr lang="en-US" altLang="zh-CN" sz="1600" dirty="0" smtClean="0">
                <a:solidFill>
                  <a:srgbClr val="0000CC"/>
                </a:solidFill>
              </a:rPr>
              <a:t>6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if </a:t>
            </a:r>
            <a:r>
              <a:rPr lang="en-US" altLang="zh-CN" sz="1600" dirty="0" smtClean="0">
                <a:solidFill>
                  <a:srgbClr val="000000"/>
                </a:solidFill>
              </a:rPr>
              <a:t>(0</a:t>
            </a:r>
            <a:r>
              <a:rPr lang="en-US" altLang="zh-CN" sz="1600" dirty="0">
                <a:solidFill>
                  <a:srgbClr val="000000"/>
                </a:solidFill>
              </a:rPr>
              <a:t>)  //</a:t>
            </a:r>
            <a:r>
              <a:rPr lang="en-US" altLang="zh-CN" sz="1600" dirty="0">
                <a:solidFill>
                  <a:srgbClr val="000000"/>
                </a:solidFill>
                <a:sym typeface="Wingdings" panose="05000000000000000000" pitchFamily="2" charset="2"/>
              </a:rPr>
              <a:t>if 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假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(!0)  //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if (</a:t>
            </a:r>
            <a:r>
              <a:rPr lang="zh-CN" altLang="en-US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真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(5</a:t>
            </a:r>
            <a:r>
              <a:rPr lang="en-US" altLang="zh-CN" sz="1600" dirty="0" smtClean="0">
                <a:solidFill>
                  <a:srgbClr val="000000"/>
                </a:solidFill>
              </a:rPr>
              <a:t>)   //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if (</a:t>
            </a:r>
            <a:r>
              <a:rPr lang="zh-CN" altLang="en-US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真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 </a:t>
            </a:r>
            <a:r>
              <a:rPr lang="zh-CN" altLang="en-US" dirty="0" smtClean="0"/>
              <a:t>语句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7030A0"/>
                </a:solidFill>
              </a:rPr>
              <a:t>常犯的错误</a:t>
            </a:r>
            <a:r>
              <a:rPr lang="en-US" altLang="zh-CN" dirty="0" smtClean="0">
                <a:solidFill>
                  <a:srgbClr val="7030A0"/>
                </a:solidFill>
              </a:rPr>
              <a:t>—</a:t>
            </a:r>
            <a:r>
              <a:rPr lang="zh-CN" altLang="en-US" dirty="0" smtClean="0">
                <a:solidFill>
                  <a:srgbClr val="7030A0"/>
                </a:solidFill>
              </a:rPr>
              <a:t>乱用分号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4582" y="1135063"/>
            <a:ext cx="3961534" cy="3844261"/>
          </a:xfrm>
          <a:ln w="6350"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if (</a:t>
            </a:r>
            <a:r>
              <a:rPr lang="zh-CN" altLang="en-US" sz="2000" dirty="0">
                <a:solidFill>
                  <a:srgbClr val="7030A0"/>
                </a:solidFill>
              </a:rPr>
              <a:t>表达式</a:t>
            </a:r>
            <a:r>
              <a:rPr lang="en-US" altLang="zh-CN" sz="2000" dirty="0" smtClean="0">
                <a:solidFill>
                  <a:srgbClr val="000000"/>
                </a:solidFill>
              </a:rPr>
              <a:t>) 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/>
              <a:t>      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0303DF"/>
                </a:solidFill>
              </a:rPr>
              <a:t>语句</a:t>
            </a:r>
            <a:r>
              <a:rPr lang="zh-CN" altLang="en-US" sz="2000" dirty="0">
                <a:solidFill>
                  <a:srgbClr val="0303DF"/>
                </a:solidFill>
              </a:rPr>
              <a:t>； </a:t>
            </a:r>
            <a:r>
              <a:rPr lang="en-US" altLang="zh-CN" sz="1600" b="1" dirty="0">
                <a:solidFill>
                  <a:srgbClr val="0070C0"/>
                </a:solidFill>
              </a:rPr>
              <a:t>//</a:t>
            </a:r>
            <a:r>
              <a:rPr lang="zh-CN" altLang="en-US" sz="1600" b="1" dirty="0">
                <a:solidFill>
                  <a:srgbClr val="0070C0"/>
                </a:solidFill>
              </a:rPr>
              <a:t>若只有一条语句可以不用</a:t>
            </a:r>
            <a:r>
              <a:rPr lang="en-US" altLang="zh-CN" sz="1600" b="1" dirty="0">
                <a:solidFill>
                  <a:srgbClr val="0070C0"/>
                </a:solidFill>
              </a:rPr>
              <a:t>{ }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0000"/>
                </a:solidFill>
              </a:rPr>
              <a:t>if  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zh-CN" altLang="en-US" sz="2000" dirty="0">
                <a:solidFill>
                  <a:srgbClr val="7030A0"/>
                </a:solidFill>
              </a:rPr>
              <a:t>表达式</a:t>
            </a:r>
            <a:r>
              <a:rPr lang="en-US" altLang="zh-CN" sz="2000" dirty="0" smtClean="0">
                <a:solidFill>
                  <a:srgbClr val="000000"/>
                </a:solidFill>
              </a:rPr>
              <a:t>) 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</a:t>
            </a:r>
            <a:r>
              <a:rPr lang="zh-CN" altLang="en-US" sz="1800" dirty="0">
                <a:solidFill>
                  <a:srgbClr val="0303DF"/>
                </a:solidFill>
              </a:rPr>
              <a:t>多条语句构成的语句块；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} </a:t>
            </a: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C00000"/>
                </a:solidFill>
              </a:rPr>
              <a:t>如果</a:t>
            </a:r>
            <a:r>
              <a:rPr lang="zh-CN" altLang="en-US" sz="1800" dirty="0" smtClean="0">
                <a:solidFill>
                  <a:srgbClr val="0000CC"/>
                </a:solidFill>
              </a:rPr>
              <a:t>“表达式”</a:t>
            </a:r>
            <a:r>
              <a:rPr lang="zh-CN" altLang="en-US" sz="1800" dirty="0" smtClean="0">
                <a:solidFill>
                  <a:srgbClr val="C00000"/>
                </a:solidFill>
              </a:rPr>
              <a:t>的值为</a:t>
            </a:r>
            <a:r>
              <a:rPr lang="zh-CN" altLang="en-US" sz="1800" dirty="0" smtClean="0">
                <a:solidFill>
                  <a:srgbClr val="0000CC"/>
                </a:solidFill>
              </a:rPr>
              <a:t>“真”</a:t>
            </a:r>
            <a:r>
              <a:rPr lang="zh-CN" altLang="en-US" sz="1800" dirty="0" smtClean="0">
                <a:solidFill>
                  <a:srgbClr val="C00000"/>
                </a:solidFill>
              </a:rPr>
              <a:t>，则执行语句块，否则不执行语句块。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353791" y="1160753"/>
            <a:ext cx="4405745" cy="38185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</a:rPr>
              <a:t>如：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 smtClean="0">
                <a:solidFill>
                  <a:srgbClr val="000000"/>
                </a:solidFill>
              </a:rPr>
              <a:t> m=rand();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if (</a:t>
            </a:r>
            <a:r>
              <a:rPr lang="en-US" altLang="zh-CN" sz="1800" dirty="0" smtClean="0">
                <a:solidFill>
                  <a:srgbClr val="0000CC"/>
                </a:solidFill>
              </a:rPr>
              <a:t>m%2 = =</a:t>
            </a:r>
            <a:r>
              <a:rPr lang="en-US" altLang="zh-CN" sz="1800" dirty="0">
                <a:solidFill>
                  <a:srgbClr val="0000CC"/>
                </a:solidFill>
              </a:rPr>
              <a:t>0</a:t>
            </a:r>
            <a:r>
              <a:rPr lang="en-US" altLang="zh-CN" sz="1800" dirty="0">
                <a:solidFill>
                  <a:srgbClr val="000000"/>
                </a:solidFill>
              </a:rPr>
              <a:t>) </a:t>
            </a:r>
            <a:r>
              <a:rPr lang="en-US" altLang="zh-CN" sz="1800" dirty="0" smtClean="0">
                <a:solidFill>
                  <a:srgbClr val="C00000"/>
                </a:solidFill>
              </a:rPr>
              <a:t>;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</a:rPr>
              <a:t>//</a:t>
            </a:r>
            <a:r>
              <a:rPr lang="zh-CN" altLang="en-US" sz="1600" dirty="0" smtClean="0">
                <a:solidFill>
                  <a:srgbClr val="7030A0"/>
                </a:solidFill>
              </a:rPr>
              <a:t>注意分号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    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 smtClean="0">
                <a:solidFill>
                  <a:srgbClr val="000000"/>
                </a:solidFill>
              </a:rPr>
              <a:t>(“%d </a:t>
            </a:r>
            <a:r>
              <a:rPr lang="en-US" altLang="zh-CN" sz="1800" dirty="0">
                <a:solidFill>
                  <a:srgbClr val="000000"/>
                </a:solidFill>
              </a:rPr>
              <a:t>is even.\</a:t>
            </a:r>
            <a:r>
              <a:rPr lang="en-US" altLang="zh-CN" sz="1800" dirty="0" err="1">
                <a:solidFill>
                  <a:srgbClr val="000000"/>
                </a:solidFill>
              </a:rPr>
              <a:t>n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”,m</a:t>
            </a:r>
            <a:r>
              <a:rPr lang="en-US" altLang="zh-CN" sz="1800" dirty="0" smtClean="0">
                <a:solidFill>
                  <a:srgbClr val="000000"/>
                </a:solidFill>
              </a:rPr>
              <a:t>);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 smtClean="0">
                <a:solidFill>
                  <a:srgbClr val="000000"/>
                </a:solidFill>
              </a:rPr>
              <a:t> a=</a:t>
            </a:r>
            <a:r>
              <a:rPr lang="zh-CN" altLang="en-US" sz="1800" dirty="0" smtClean="0">
                <a:solidFill>
                  <a:srgbClr val="000000"/>
                </a:solidFill>
              </a:rPr>
              <a:t>算术表达式的值</a:t>
            </a:r>
            <a:r>
              <a:rPr lang="en-US" altLang="zh-CN" sz="18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if  </a:t>
            </a:r>
            <a:r>
              <a:rPr lang="en-US" altLang="zh-CN" sz="1800" dirty="0">
                <a:solidFill>
                  <a:srgbClr val="000000"/>
                </a:solidFill>
              </a:rPr>
              <a:t>(</a:t>
            </a:r>
            <a:r>
              <a:rPr lang="en-US" altLang="zh-CN" sz="1800" dirty="0">
                <a:solidFill>
                  <a:srgbClr val="006600"/>
                </a:solidFill>
              </a:rPr>
              <a:t>a&gt;=0</a:t>
            </a:r>
            <a:r>
              <a:rPr lang="en-US" altLang="zh-CN" sz="1800" dirty="0" smtClean="0">
                <a:solidFill>
                  <a:srgbClr val="000000"/>
                </a:solidFill>
              </a:rPr>
              <a:t>) </a:t>
            </a:r>
            <a:r>
              <a:rPr lang="en-US" altLang="zh-CN" sz="1800" dirty="0" smtClean="0">
                <a:solidFill>
                  <a:srgbClr val="C00000"/>
                </a:solidFill>
              </a:rPr>
              <a:t>;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</a:rPr>
              <a:t>//</a:t>
            </a:r>
            <a:r>
              <a:rPr lang="zh-CN" altLang="en-US" sz="1600" dirty="0" smtClean="0">
                <a:solidFill>
                  <a:srgbClr val="7030A0"/>
                </a:solidFill>
              </a:rPr>
              <a:t>注意分号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 2" panose="05020102010507070707" pitchFamily="18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b=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sqrt</a:t>
            </a:r>
            <a:r>
              <a:rPr lang="en-US" altLang="zh-CN" sz="1800" dirty="0" smtClean="0">
                <a:solidFill>
                  <a:srgbClr val="000000"/>
                </a:solidFill>
              </a:rPr>
              <a:t>(a</a:t>
            </a:r>
            <a:r>
              <a:rPr lang="en-US" altLang="zh-CN" sz="18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(“square root of </a:t>
            </a:r>
            <a:r>
              <a:rPr lang="en-US" altLang="zh-CN" sz="1800" dirty="0" smtClean="0">
                <a:solidFill>
                  <a:srgbClr val="000000"/>
                </a:solidFill>
              </a:rPr>
              <a:t>%d </a:t>
            </a:r>
            <a:r>
              <a:rPr lang="en-US" altLang="zh-CN" sz="1800" dirty="0">
                <a:solidFill>
                  <a:srgbClr val="000000"/>
                </a:solidFill>
              </a:rPr>
              <a:t>is %</a:t>
            </a:r>
            <a:r>
              <a:rPr lang="en-US" altLang="zh-CN" sz="1800" dirty="0" smtClean="0">
                <a:solidFill>
                  <a:srgbClr val="000000"/>
                </a:solidFill>
              </a:rPr>
              <a:t>e\n”,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a,b</a:t>
            </a:r>
            <a:r>
              <a:rPr lang="en-US" altLang="zh-CN" sz="1800" dirty="0" smtClean="0">
                <a:solidFill>
                  <a:srgbClr val="000000"/>
                </a:solidFill>
              </a:rPr>
              <a:t>);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 2" panose="05020102010507070707" pitchFamily="18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 bwMode="auto">
          <a:xfrm>
            <a:off x="1148851" y="5300289"/>
            <a:ext cx="5069069" cy="701796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语言中，分号是一条空语句，表示不执行任何操作。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但不能乱用；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294582" y="1351168"/>
            <a:ext cx="3961534" cy="2019561"/>
          </a:xfrm>
          <a:prstGeom prst="wedgeRoundRectCallout">
            <a:avLst>
              <a:gd name="adj1" fmla="val 61828"/>
              <a:gd name="adj2" fmla="val -2640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如果表达式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600" dirty="0" smtClean="0">
                <a:solidFill>
                  <a:srgbClr val="0000CC"/>
                </a:solidFill>
              </a:rPr>
              <a:t>m%2 </a:t>
            </a:r>
            <a:r>
              <a:rPr lang="en-US" altLang="zh-CN" sz="1600" dirty="0">
                <a:solidFill>
                  <a:srgbClr val="0000CC"/>
                </a:solidFill>
              </a:rPr>
              <a:t>= =</a:t>
            </a:r>
            <a:r>
              <a:rPr lang="en-US" altLang="zh-CN" sz="1600" dirty="0" smtClean="0">
                <a:solidFill>
                  <a:srgbClr val="0000CC"/>
                </a:solidFill>
              </a:rPr>
              <a:t>0)</a:t>
            </a:r>
            <a:r>
              <a:rPr lang="zh-CN" altLang="en-US" sz="1600" b="1" dirty="0">
                <a:solidFill>
                  <a:srgbClr val="000000"/>
                </a:solidFill>
                <a:ea typeface="宋体" panose="02010600030101010101" pitchFamily="2" charset="-122"/>
              </a:rPr>
              <a:t>的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值是</a:t>
            </a:r>
            <a:r>
              <a:rPr lang="zh-CN" altLang="en-US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真</a:t>
            </a:r>
            <a:r>
              <a:rPr lang="en-US" altLang="zh-CN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(1)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，执行一条空语句，然后继续执行；</a:t>
            </a:r>
            <a:endParaRPr lang="en-US" altLang="zh-CN" sz="1600" b="1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0000"/>
                </a:solidFill>
                <a:ea typeface="宋体" panose="02010600030101010101" pitchFamily="2" charset="-122"/>
              </a:rPr>
              <a:t>如果表达式</a:t>
            </a:r>
            <a:r>
              <a:rPr lang="en-US" altLang="zh-CN" sz="1600" b="1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solidFill>
                  <a:srgbClr val="0000CC"/>
                </a:solidFill>
              </a:rPr>
              <a:t>m%2 = =0)</a:t>
            </a:r>
            <a:r>
              <a:rPr lang="zh-CN" altLang="en-US" sz="1600" b="1" dirty="0">
                <a:solidFill>
                  <a:srgbClr val="000000"/>
                </a:solidFill>
                <a:ea typeface="宋体" panose="02010600030101010101" pitchFamily="2" charset="-122"/>
              </a:rPr>
              <a:t>的值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是</a:t>
            </a:r>
            <a:r>
              <a:rPr lang="zh-CN" altLang="en-US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假</a:t>
            </a:r>
            <a:r>
              <a:rPr lang="en-US" altLang="zh-CN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(0)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，不执行这条空语句，会继续</a:t>
            </a:r>
            <a:r>
              <a:rPr lang="zh-CN" altLang="en-US" sz="1600" b="1" dirty="0">
                <a:solidFill>
                  <a:srgbClr val="000000"/>
                </a:solidFill>
                <a:ea typeface="宋体" panose="02010600030101010101" pitchFamily="2" charset="-122"/>
              </a:rPr>
              <a:t>执行；</a:t>
            </a:r>
            <a:endParaRPr lang="en-US" altLang="zh-CN" sz="1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无论</a:t>
            </a:r>
            <a:r>
              <a:rPr lang="en-US" altLang="zh-CN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m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的值是偶数还是奇数，</a:t>
            </a:r>
            <a:r>
              <a:rPr lang="en-US" altLang="zh-CN" sz="1600" b="1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printf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语句总会无条件执行。</a:t>
            </a:r>
            <a:endParaRPr lang="en-US" altLang="zh-CN" sz="16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86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</a:t>
            </a:r>
            <a:r>
              <a:rPr lang="en-US" altLang="zh-CN" dirty="0"/>
              <a:t>—</a:t>
            </a:r>
            <a:r>
              <a:rPr lang="en-US" altLang="zh-CN" dirty="0">
                <a:solidFill>
                  <a:srgbClr val="7030A0"/>
                </a:solidFill>
              </a:rPr>
              <a:t>if ..else ..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3483552" cy="5345112"/>
          </a:xfrm>
          <a:ln w="6350"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</a:rPr>
              <a:t>if (</a:t>
            </a:r>
            <a:r>
              <a:rPr lang="zh-CN" altLang="en-US" sz="2000" dirty="0">
                <a:solidFill>
                  <a:srgbClr val="FF0000"/>
                </a:solidFill>
              </a:rPr>
              <a:t>表达式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/>
              <a:t>        </a:t>
            </a:r>
            <a:r>
              <a:rPr lang="zh-CN" altLang="en-US" sz="2000" dirty="0">
                <a:solidFill>
                  <a:srgbClr val="0303DF"/>
                </a:solidFill>
              </a:rPr>
              <a:t>语句</a:t>
            </a:r>
            <a:r>
              <a:rPr lang="en-US" altLang="zh-CN" sz="2000" dirty="0">
                <a:solidFill>
                  <a:srgbClr val="0303DF"/>
                </a:solidFill>
              </a:rPr>
              <a:t>1</a:t>
            </a:r>
            <a:r>
              <a:rPr lang="zh-CN" altLang="en-US" sz="2000" dirty="0" smtClean="0">
                <a:solidFill>
                  <a:srgbClr val="0303DF"/>
                </a:solidFill>
              </a:rPr>
              <a:t>；</a:t>
            </a:r>
            <a:r>
              <a:rPr lang="en-US" altLang="zh-CN" sz="2000" dirty="0" smtClean="0">
                <a:solidFill>
                  <a:srgbClr val="000000"/>
                </a:solidFill>
              </a:rPr>
              <a:t>//</a:t>
            </a:r>
            <a:r>
              <a:rPr lang="zh-CN" altLang="en-US" sz="2000" dirty="0" smtClean="0">
                <a:solidFill>
                  <a:srgbClr val="000000"/>
                </a:solidFill>
              </a:rPr>
              <a:t>单条语句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 else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/>
              <a:t>        </a:t>
            </a:r>
            <a:r>
              <a:rPr lang="zh-CN" altLang="en-US" sz="2000" dirty="0">
                <a:solidFill>
                  <a:srgbClr val="0303DF"/>
                </a:solidFill>
              </a:rPr>
              <a:t>语句</a:t>
            </a:r>
            <a:r>
              <a:rPr lang="en-US" altLang="zh-CN" sz="2000" dirty="0">
                <a:solidFill>
                  <a:srgbClr val="0303DF"/>
                </a:solidFill>
              </a:rPr>
              <a:t>2</a:t>
            </a:r>
            <a:r>
              <a:rPr lang="zh-CN" altLang="en-US" sz="2000" dirty="0" smtClean="0">
                <a:solidFill>
                  <a:srgbClr val="0303DF"/>
                </a:solidFill>
              </a:rPr>
              <a:t>； </a:t>
            </a:r>
            <a:r>
              <a:rPr lang="en-US" altLang="zh-CN" sz="2000" dirty="0">
                <a:solidFill>
                  <a:srgbClr val="000000"/>
                </a:solidFill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</a:rPr>
              <a:t>单条</a:t>
            </a:r>
            <a:r>
              <a:rPr lang="zh-CN" altLang="en-US" sz="2000" dirty="0" smtClean="0">
                <a:solidFill>
                  <a:srgbClr val="000000"/>
                </a:solidFill>
              </a:rPr>
              <a:t>语句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</a:rPr>
              <a:t>if  (</a:t>
            </a:r>
            <a:r>
              <a:rPr lang="zh-CN" altLang="en-US" sz="2000" dirty="0">
                <a:solidFill>
                  <a:srgbClr val="FF0000"/>
                </a:solidFill>
              </a:rPr>
              <a:t>表达式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0303DF"/>
                </a:solidFill>
              </a:rPr>
              <a:t>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1</a:t>
            </a:r>
            <a:r>
              <a:rPr lang="zh-CN" altLang="en-US" sz="2000" dirty="0" smtClean="0">
                <a:solidFill>
                  <a:srgbClr val="0303DF"/>
                </a:solidFill>
              </a:rPr>
              <a:t>；</a:t>
            </a:r>
            <a:r>
              <a:rPr lang="en-US" altLang="zh-CN" sz="2000" dirty="0">
                <a:solidFill>
                  <a:srgbClr val="000000"/>
                </a:solidFill>
              </a:rPr>
              <a:t> //</a:t>
            </a:r>
            <a:r>
              <a:rPr lang="zh-CN" altLang="en-US" sz="2000" dirty="0" smtClean="0">
                <a:solidFill>
                  <a:srgbClr val="000000"/>
                </a:solidFill>
              </a:rPr>
              <a:t>单</a:t>
            </a:r>
            <a:r>
              <a:rPr lang="en-US" altLang="zh-CN" sz="2000" dirty="0" smtClean="0">
                <a:solidFill>
                  <a:srgbClr val="000000"/>
                </a:solidFill>
              </a:rPr>
              <a:t>/</a:t>
            </a:r>
            <a:r>
              <a:rPr lang="zh-CN" altLang="en-US" sz="2000" dirty="0" smtClean="0">
                <a:solidFill>
                  <a:srgbClr val="000000"/>
                </a:solidFill>
              </a:rPr>
              <a:t>多条</a:t>
            </a:r>
            <a:r>
              <a:rPr lang="zh-CN" altLang="en-US" sz="2000" dirty="0">
                <a:solidFill>
                  <a:srgbClr val="000000"/>
                </a:solidFill>
              </a:rPr>
              <a:t>语句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}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  else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2</a:t>
            </a:r>
            <a:r>
              <a:rPr lang="zh-CN" altLang="en-US" sz="2000" dirty="0" smtClean="0">
                <a:solidFill>
                  <a:srgbClr val="0303DF"/>
                </a:solidFill>
              </a:rPr>
              <a:t>；</a:t>
            </a:r>
            <a:r>
              <a:rPr lang="en-US" altLang="zh-CN" sz="2000" dirty="0">
                <a:solidFill>
                  <a:srgbClr val="000000"/>
                </a:solidFill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</a:rPr>
              <a:t>单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zh-CN" altLang="en-US" sz="2000" dirty="0">
                <a:solidFill>
                  <a:srgbClr val="000000"/>
                </a:solidFill>
              </a:rPr>
              <a:t>多条</a:t>
            </a:r>
            <a:r>
              <a:rPr lang="zh-CN" altLang="en-US" sz="2000" dirty="0" smtClean="0">
                <a:solidFill>
                  <a:srgbClr val="000000"/>
                </a:solidFill>
              </a:rPr>
              <a:t>语句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229101" y="1160753"/>
            <a:ext cx="4530436" cy="5345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C00000"/>
                </a:solidFill>
              </a:rPr>
              <a:t>if </a:t>
            </a:r>
            <a:r>
              <a:rPr lang="en-US" altLang="zh-CN" sz="2000" dirty="0">
                <a:solidFill>
                  <a:srgbClr val="000000"/>
                </a:solidFill>
              </a:rPr>
              <a:t>(n%2 </a:t>
            </a:r>
            <a:r>
              <a:rPr lang="en-US" altLang="zh-CN" sz="2000" dirty="0" smtClean="0">
                <a:solidFill>
                  <a:srgbClr val="000000"/>
                </a:solidFill>
              </a:rPr>
              <a:t>= =</a:t>
            </a:r>
            <a:r>
              <a:rPr lang="en-US" altLang="zh-CN" sz="2000" dirty="0">
                <a:solidFill>
                  <a:srgbClr val="000000"/>
                </a:solidFill>
              </a:rPr>
              <a:t>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 smtClean="0">
                <a:solidFill>
                  <a:srgbClr val="000000"/>
                </a:solidFill>
              </a:rPr>
              <a:t>(“%d </a:t>
            </a:r>
            <a:r>
              <a:rPr lang="en-US" altLang="zh-CN" sz="2000" dirty="0">
                <a:solidFill>
                  <a:srgbClr val="000000"/>
                </a:solidFill>
              </a:rPr>
              <a:t>is even.\</a:t>
            </a:r>
            <a:r>
              <a:rPr lang="en-US" altLang="zh-CN" sz="2000" dirty="0" err="1">
                <a:solidFill>
                  <a:srgbClr val="000000"/>
                </a:solidFill>
              </a:rPr>
              <a:t>n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”,n</a:t>
            </a:r>
            <a:r>
              <a:rPr lang="en-US" altLang="zh-CN" sz="2000" dirty="0" smtClean="0">
                <a:solidFill>
                  <a:srgbClr val="000000"/>
                </a:solidFill>
              </a:rPr>
              <a:t>);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     else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/>
              <a:t>    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 smtClean="0">
                <a:solidFill>
                  <a:srgbClr val="000000"/>
                </a:solidFill>
              </a:rPr>
              <a:t>(“%d </a:t>
            </a:r>
            <a:r>
              <a:rPr lang="en-US" altLang="zh-CN" sz="2000" dirty="0">
                <a:solidFill>
                  <a:srgbClr val="000000"/>
                </a:solidFill>
              </a:rPr>
              <a:t>is odd.\</a:t>
            </a:r>
            <a:r>
              <a:rPr lang="en-US" altLang="zh-CN" sz="2000" dirty="0" err="1">
                <a:solidFill>
                  <a:srgbClr val="000000"/>
                </a:solidFill>
              </a:rPr>
              <a:t>n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”,n</a:t>
            </a:r>
            <a:r>
              <a:rPr lang="en-US" altLang="zh-CN" sz="2000" dirty="0" smtClean="0">
                <a:solidFill>
                  <a:srgbClr val="000000"/>
                </a:solidFill>
              </a:rPr>
              <a:t>);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C00000"/>
                </a:solidFill>
              </a:rPr>
              <a:t>if </a:t>
            </a:r>
            <a:r>
              <a:rPr lang="en-US" altLang="zh-CN" sz="2000" dirty="0">
                <a:solidFill>
                  <a:srgbClr val="000000"/>
                </a:solidFill>
              </a:rPr>
              <a:t> (</a:t>
            </a:r>
            <a:r>
              <a:rPr lang="en-US" altLang="zh-CN" sz="2000" dirty="0">
                <a:solidFill>
                  <a:srgbClr val="7030A0"/>
                </a:solidFill>
              </a:rPr>
              <a:t>a!=0</a:t>
            </a:r>
            <a:r>
              <a:rPr lang="en-US" altLang="zh-CN" sz="2000" dirty="0" smtClean="0">
                <a:solidFill>
                  <a:srgbClr val="000000"/>
                </a:solidFill>
              </a:rPr>
              <a:t>)   //if (a)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{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7030A0"/>
                </a:solidFill>
              </a:rPr>
              <a:t>            c=b/a;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</a:rPr>
              <a:t>(“c=%d\</a:t>
            </a:r>
            <a:r>
              <a:rPr lang="en-US" altLang="zh-CN" sz="2000" dirty="0" err="1">
                <a:solidFill>
                  <a:srgbClr val="000000"/>
                </a:solidFill>
              </a:rPr>
              <a:t>n”,c</a:t>
            </a:r>
            <a:r>
              <a:rPr lang="en-US" altLang="zh-CN" sz="20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}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</a:t>
            </a:r>
            <a:r>
              <a:rPr lang="en-US" altLang="zh-CN" sz="2000" dirty="0">
                <a:solidFill>
                  <a:srgbClr val="C00000"/>
                </a:solidFill>
              </a:rPr>
              <a:t>else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{       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</a:rPr>
              <a:t>(“arithmetic exception</a:t>
            </a:r>
            <a:r>
              <a:rPr lang="en-US" altLang="zh-CN" sz="2000" dirty="0" smtClean="0">
                <a:solidFill>
                  <a:srgbClr val="000000"/>
                </a:solidFill>
              </a:rPr>
              <a:t>:  \</a:t>
            </a:r>
            <a:r>
              <a:rPr lang="en-US" altLang="zh-CN" sz="2000" dirty="0">
                <a:solidFill>
                  <a:srgbClr val="000000"/>
                </a:solidFill>
              </a:rPr>
              <a:t> 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             divisor is 0.\n ”);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CC"/>
                </a:solidFill>
              </a:rPr>
              <a:t>             return -1</a:t>
            </a:r>
            <a:r>
              <a:rPr lang="en-US" altLang="zh-CN" sz="2000" dirty="0" smtClean="0">
                <a:solidFill>
                  <a:srgbClr val="0000CC"/>
                </a:solidFill>
              </a:rPr>
              <a:t>;  </a:t>
            </a:r>
            <a:r>
              <a:rPr lang="en-US" altLang="zh-CN" sz="1600" dirty="0" smtClean="0">
                <a:solidFill>
                  <a:srgbClr val="0000CC"/>
                </a:solidFill>
              </a:rPr>
              <a:t>//exit(-1); </a:t>
            </a:r>
            <a:r>
              <a:rPr lang="zh-CN" altLang="en-US" sz="1600" dirty="0" smtClean="0">
                <a:solidFill>
                  <a:srgbClr val="0000CC"/>
                </a:solidFill>
              </a:rPr>
              <a:t>头文件：</a:t>
            </a:r>
            <a:r>
              <a:rPr lang="en-US" altLang="zh-CN" sz="1600" dirty="0" err="1" smtClean="0"/>
              <a:t>stdlib.h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2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分支</a:t>
            </a:r>
            <a:r>
              <a:rPr lang="zh-CN" altLang="en-US" dirty="0"/>
              <a:t>结构的</a:t>
            </a:r>
            <a:r>
              <a:rPr lang="en-US" altLang="zh-CN" dirty="0"/>
              <a:t>NS</a:t>
            </a:r>
            <a:r>
              <a:rPr lang="zh-CN" altLang="en-US" dirty="0"/>
              <a:t>流程图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2"/>
            <a:ext cx="2122343" cy="470462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if  (</a:t>
            </a:r>
            <a:r>
              <a:rPr lang="zh-CN" altLang="en-US" dirty="0">
                <a:solidFill>
                  <a:srgbClr val="FF0000"/>
                </a:solidFill>
              </a:rPr>
              <a:t>条件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/>
              <a:t>      </a:t>
            </a:r>
            <a:r>
              <a:rPr lang="en-US" altLang="zh-CN" dirty="0">
                <a:solidFill>
                  <a:srgbClr val="0303DF"/>
                </a:solidFill>
              </a:rPr>
              <a:t>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   </a:t>
            </a:r>
            <a:r>
              <a:rPr lang="zh-CN" altLang="en-US" dirty="0">
                <a:solidFill>
                  <a:srgbClr val="0303DF"/>
                </a:solidFill>
              </a:rPr>
              <a:t>语句块；</a:t>
            </a:r>
            <a:endParaRPr lang="en-US" altLang="zh-CN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}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else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  </a:t>
            </a:r>
            <a:r>
              <a:rPr lang="zh-CN" altLang="en-US" dirty="0">
                <a:solidFill>
                  <a:srgbClr val="0303DF"/>
                </a:solidFill>
              </a:rPr>
              <a:t>语句块</a:t>
            </a:r>
            <a:r>
              <a:rPr lang="en-US" altLang="zh-CN" dirty="0">
                <a:solidFill>
                  <a:srgbClr val="0303DF"/>
                </a:solidFill>
              </a:rPr>
              <a:t>2</a:t>
            </a:r>
            <a:r>
              <a:rPr lang="zh-CN" altLang="en-US" dirty="0">
                <a:solidFill>
                  <a:srgbClr val="0303DF"/>
                </a:solidFill>
              </a:rPr>
              <a:t>；</a:t>
            </a:r>
            <a:endParaRPr lang="en-US" altLang="zh-CN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}</a:t>
            </a:r>
          </a:p>
          <a:p>
            <a:endParaRPr lang="zh-CN" alt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3256548" y="1442906"/>
          <a:ext cx="4452936" cy="240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2" name="Picture" r:id="rId3" imgW="3219480" imgH="1600200" progId="Word.Picture.8">
                  <p:embed/>
                </p:oleObj>
              </mc:Choice>
              <mc:Fallback>
                <p:oleObj name="Picture" r:id="rId3" imgW="3219480" imgH="1600200" progId="Word.Picture.8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6548" y="1442906"/>
                        <a:ext cx="4452936" cy="2405164"/>
                      </a:xfrm>
                      <a:prstGeom prst="rect">
                        <a:avLst/>
                      </a:prstGeom>
                      <a:solidFill>
                        <a:srgbClr val="0000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6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分支结构与循环结构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分支结构</a:t>
            </a:r>
            <a:endParaRPr lang="en-US" altLang="zh-CN" dirty="0"/>
          </a:p>
          <a:p>
            <a:pPr marL="971550" lvl="1"/>
            <a:r>
              <a:rPr lang="zh-CN" altLang="en-US" dirty="0"/>
              <a:t>分支结构又称为</a:t>
            </a:r>
            <a:r>
              <a:rPr lang="zh-CN" altLang="zh-CN" dirty="0">
                <a:solidFill>
                  <a:srgbClr val="FF0000"/>
                </a:solidFill>
              </a:rPr>
              <a:t>条件结构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zh-CN" dirty="0"/>
              <a:t>或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选择</a:t>
            </a:r>
            <a:r>
              <a:rPr lang="zh-CN" altLang="zh-CN" dirty="0">
                <a:solidFill>
                  <a:srgbClr val="FF0000"/>
                </a:solidFill>
              </a:rPr>
              <a:t>结构</a:t>
            </a:r>
            <a:r>
              <a:rPr lang="zh-CN" altLang="en-US" dirty="0"/>
              <a:t>；</a:t>
            </a:r>
          </a:p>
          <a:p>
            <a:pPr marL="971550" lvl="1"/>
            <a:r>
              <a:rPr lang="zh-CN" altLang="zh-CN" dirty="0"/>
              <a:t>它要</a:t>
            </a:r>
            <a:r>
              <a:rPr lang="zh-CN" altLang="zh-CN" dirty="0">
                <a:solidFill>
                  <a:srgbClr val="0303DF"/>
                </a:solidFill>
              </a:rPr>
              <a:t>先根据</a:t>
            </a:r>
            <a:r>
              <a:rPr lang="zh-CN" altLang="en-US" dirty="0">
                <a:solidFill>
                  <a:srgbClr val="0303DF"/>
                </a:solidFill>
              </a:rPr>
              <a:t>给定</a:t>
            </a:r>
            <a:r>
              <a:rPr lang="zh-CN" altLang="zh-CN" dirty="0">
                <a:solidFill>
                  <a:srgbClr val="0303DF"/>
                </a:solidFill>
              </a:rPr>
              <a:t>的条件进行判断</a:t>
            </a:r>
            <a:r>
              <a:rPr lang="zh-CN" altLang="zh-CN" dirty="0"/>
              <a:t>，再由判断的结果</a:t>
            </a:r>
            <a:r>
              <a:rPr lang="zh-CN" altLang="en-US" dirty="0"/>
              <a:t>选择</a:t>
            </a:r>
            <a:r>
              <a:rPr lang="zh-CN" altLang="zh-CN" dirty="0"/>
              <a:t>执行</a:t>
            </a:r>
            <a:r>
              <a:rPr lang="zh-CN" altLang="en-US" dirty="0"/>
              <a:t>相应的</a:t>
            </a:r>
            <a:r>
              <a:rPr lang="zh-CN" altLang="zh-CN" dirty="0"/>
              <a:t>分支路径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循环结构</a:t>
            </a:r>
            <a:endParaRPr lang="en-US" altLang="zh-CN" dirty="0"/>
          </a:p>
          <a:p>
            <a:pPr marL="971550" lvl="1"/>
            <a:r>
              <a:rPr lang="zh-CN" altLang="zh-CN" dirty="0"/>
              <a:t>在一定条件下反复执行某段程序的流程结构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1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语句嵌套</a:t>
            </a:r>
            <a:r>
              <a:rPr lang="en-US" altLang="zh-CN" dirty="0"/>
              <a:t>—</a:t>
            </a:r>
            <a:r>
              <a:rPr lang="zh-CN" altLang="en-US" dirty="0"/>
              <a:t>注意</a:t>
            </a:r>
            <a:r>
              <a:rPr lang="en-US" altLang="zh-CN" dirty="0" err="1">
                <a:solidFill>
                  <a:srgbClr val="7030A0"/>
                </a:solidFill>
              </a:rPr>
              <a:t>if..else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7030A0"/>
                </a:solidFill>
              </a:rPr>
              <a:t>匹配</a:t>
            </a:r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531068" cy="53451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7030A0"/>
                </a:solidFill>
              </a:rPr>
              <a:t>if </a:t>
            </a:r>
            <a:r>
              <a:rPr lang="en-US" altLang="zh-CN" sz="1800" dirty="0">
                <a:solidFill>
                  <a:srgbClr val="080808"/>
                </a:solidFill>
              </a:rPr>
              <a:t>(</a:t>
            </a:r>
            <a:r>
              <a:rPr lang="zh-CN" altLang="en-US" sz="1800" dirty="0">
                <a:solidFill>
                  <a:srgbClr val="080808"/>
                </a:solidFill>
              </a:rPr>
              <a:t>表达式</a:t>
            </a:r>
            <a:r>
              <a:rPr lang="en-US" altLang="zh-CN" sz="1800" dirty="0">
                <a:solidFill>
                  <a:srgbClr val="080808"/>
                </a:solidFill>
              </a:rPr>
              <a:t>1)</a:t>
            </a:r>
          </a:p>
          <a:p>
            <a:pPr>
              <a:buNone/>
            </a:pPr>
            <a:r>
              <a:rPr lang="en-US" altLang="zh-CN" sz="1800" dirty="0"/>
              <a:t>         {</a:t>
            </a:r>
            <a:r>
              <a:rPr lang="zh-CN" altLang="en-US" sz="1800" dirty="0">
                <a:solidFill>
                  <a:srgbClr val="0303DF"/>
                </a:solidFill>
              </a:rPr>
              <a:t>语句块</a:t>
            </a:r>
            <a:r>
              <a:rPr lang="en-US" altLang="zh-CN" sz="1800" dirty="0">
                <a:solidFill>
                  <a:srgbClr val="0303DF"/>
                </a:solidFill>
              </a:rPr>
              <a:t>1;}</a:t>
            </a:r>
          </a:p>
          <a:p>
            <a:pPr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         if  </a:t>
            </a:r>
            <a:r>
              <a:rPr lang="en-US" altLang="zh-CN" sz="1800" dirty="0">
                <a:solidFill>
                  <a:srgbClr val="080808"/>
                </a:solidFill>
              </a:rPr>
              <a:t>(</a:t>
            </a:r>
            <a:r>
              <a:rPr lang="zh-CN" altLang="en-US" sz="1800" dirty="0">
                <a:solidFill>
                  <a:srgbClr val="080808"/>
                </a:solidFill>
              </a:rPr>
              <a:t>表达式</a:t>
            </a:r>
            <a:r>
              <a:rPr lang="en-US" altLang="zh-CN" sz="1800" dirty="0">
                <a:solidFill>
                  <a:srgbClr val="080808"/>
                </a:solidFill>
              </a:rPr>
              <a:t>2)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303DF"/>
                </a:solidFill>
              </a:rPr>
              <a:t>              {</a:t>
            </a:r>
            <a:r>
              <a:rPr lang="zh-CN" altLang="en-US" sz="1800" dirty="0">
                <a:solidFill>
                  <a:srgbClr val="0303DF"/>
                </a:solidFill>
              </a:rPr>
              <a:t>语句块</a:t>
            </a:r>
            <a:r>
              <a:rPr lang="en-US" altLang="zh-CN" sz="1800" dirty="0">
                <a:solidFill>
                  <a:srgbClr val="0303DF"/>
                </a:solidFill>
              </a:rPr>
              <a:t>2;}</a:t>
            </a:r>
          </a:p>
          <a:p>
            <a:pPr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         else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303DF"/>
                </a:solidFill>
              </a:rPr>
              <a:t>              {</a:t>
            </a:r>
            <a:r>
              <a:rPr lang="zh-CN" altLang="en-US" sz="1800" dirty="0">
                <a:solidFill>
                  <a:srgbClr val="0303DF"/>
                </a:solidFill>
              </a:rPr>
              <a:t>语句块</a:t>
            </a:r>
            <a:r>
              <a:rPr lang="en-US" altLang="zh-CN" sz="1800" dirty="0">
                <a:solidFill>
                  <a:srgbClr val="0303DF"/>
                </a:solidFill>
              </a:rPr>
              <a:t>3;}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</a:rPr>
              <a:t>问</a:t>
            </a:r>
            <a:r>
              <a:rPr lang="en-US" altLang="zh-CN" sz="1800" dirty="0">
                <a:solidFill>
                  <a:srgbClr val="0303DF"/>
                </a:solidFill>
              </a:rPr>
              <a:t>else</a:t>
            </a:r>
            <a:r>
              <a:rPr lang="zh-CN" altLang="en-US" sz="1800" dirty="0">
                <a:solidFill>
                  <a:srgbClr val="0303DF"/>
                </a:solidFill>
              </a:rPr>
              <a:t>与哪个</a:t>
            </a:r>
            <a:r>
              <a:rPr lang="en-US" altLang="zh-CN" sz="1800" dirty="0">
                <a:solidFill>
                  <a:srgbClr val="0303DF"/>
                </a:solidFill>
              </a:rPr>
              <a:t>if </a:t>
            </a:r>
            <a:r>
              <a:rPr lang="zh-CN" altLang="en-US" sz="1800" dirty="0">
                <a:solidFill>
                  <a:srgbClr val="0303DF"/>
                </a:solidFill>
              </a:rPr>
              <a:t>匹配？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600" b="1" dirty="0">
                <a:solidFill>
                  <a:srgbClr val="C00000"/>
                </a:solidFill>
              </a:rPr>
              <a:t>默认：就近原则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600" dirty="0">
                <a:solidFill>
                  <a:srgbClr val="080808"/>
                </a:solidFill>
              </a:rPr>
              <a:t>尽管编译器默认按照就近原则进行匹配，但建议利用</a:t>
            </a:r>
            <a:r>
              <a:rPr lang="en-US" altLang="zh-CN" sz="1600" dirty="0">
                <a:solidFill>
                  <a:srgbClr val="080808"/>
                </a:solidFill>
              </a:rPr>
              <a:t>{ }</a:t>
            </a:r>
            <a:r>
              <a:rPr lang="zh-CN" altLang="en-US" sz="1600" dirty="0">
                <a:solidFill>
                  <a:srgbClr val="080808"/>
                </a:solidFill>
              </a:rPr>
              <a:t>加以限制，力求清晰明了（</a:t>
            </a:r>
            <a:r>
              <a:rPr lang="zh-CN" altLang="en-US" sz="1600" dirty="0">
                <a:solidFill>
                  <a:srgbClr val="006600"/>
                </a:solidFill>
              </a:rPr>
              <a:t>有的编译器会给出</a:t>
            </a:r>
            <a:r>
              <a:rPr lang="en-US" altLang="zh-CN" sz="1600" dirty="0">
                <a:solidFill>
                  <a:srgbClr val="006600"/>
                </a:solidFill>
              </a:rPr>
              <a:t>warning</a:t>
            </a:r>
            <a:r>
              <a:rPr lang="zh-CN" altLang="en-US" sz="1600" dirty="0">
                <a:solidFill>
                  <a:srgbClr val="080808"/>
                </a:solidFill>
              </a:rPr>
              <a:t>）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marL="971550" lvl="1"/>
            <a:r>
              <a:rPr lang="zh-CN" altLang="en-US" sz="1600" b="1" dirty="0" smtClean="0">
                <a:solidFill>
                  <a:srgbClr val="C00000"/>
                </a:solidFill>
              </a:rPr>
              <a:t>一般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if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语句嵌套不要超过</a:t>
            </a:r>
            <a:r>
              <a:rPr lang="zh-CN" altLang="en-US" sz="1600" b="1" dirty="0">
                <a:solidFill>
                  <a:srgbClr val="C00000"/>
                </a:solidFill>
              </a:rPr>
              <a:t>三层，否则影响可读性；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212080" y="1135063"/>
            <a:ext cx="3235634" cy="534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建议用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{ }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明确</a:t>
            </a:r>
            <a:r>
              <a:rPr lang="zh-CN" altLang="en-US" sz="1600" b="1" dirty="0">
                <a:solidFill>
                  <a:srgbClr val="C00000"/>
                </a:solidFill>
              </a:rPr>
              <a:t>指明</a:t>
            </a:r>
            <a:r>
              <a:rPr lang="en-US" altLang="zh-CN" sz="1600" b="1" dirty="0">
                <a:solidFill>
                  <a:srgbClr val="C00000"/>
                </a:solidFill>
              </a:rPr>
              <a:t>if…else</a:t>
            </a:r>
            <a:r>
              <a:rPr lang="zh-CN" altLang="en-US" sz="1600" b="1" dirty="0">
                <a:solidFill>
                  <a:srgbClr val="C00000"/>
                </a:solidFill>
              </a:rPr>
              <a:t>的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配对情况。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70C0"/>
                </a:solidFill>
              </a:rPr>
              <a:t>if (</a:t>
            </a:r>
            <a:r>
              <a:rPr lang="zh-CN" altLang="en-US" sz="1600" dirty="0">
                <a:solidFill>
                  <a:srgbClr val="0070C0"/>
                </a:solidFill>
              </a:rPr>
              <a:t>表达式</a:t>
            </a:r>
            <a:r>
              <a:rPr lang="en-US" altLang="zh-CN" sz="1600" dirty="0">
                <a:solidFill>
                  <a:srgbClr val="0070C0"/>
                </a:solidFill>
              </a:rPr>
              <a:t>1)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 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    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1;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         if  (</a:t>
            </a:r>
            <a:r>
              <a:rPr lang="zh-CN" altLang="en-US" sz="1600" b="1" dirty="0">
                <a:solidFill>
                  <a:srgbClr val="7030A0"/>
                </a:solidFill>
              </a:rPr>
              <a:t>表达式</a:t>
            </a:r>
            <a:r>
              <a:rPr lang="en-US" altLang="zh-CN" sz="1600" b="1" dirty="0">
                <a:solidFill>
                  <a:srgbClr val="7030A0"/>
                </a:solidFill>
              </a:rPr>
              <a:t>2)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    {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2;}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6600"/>
                </a:solidFill>
              </a:rPr>
              <a:t>           </a:t>
            </a:r>
            <a:r>
              <a:rPr lang="en-US" altLang="zh-CN" sz="1600" b="1" dirty="0">
                <a:solidFill>
                  <a:srgbClr val="7030A0"/>
                </a:solidFill>
              </a:rPr>
              <a:t>else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    {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3;}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</a:t>
            </a:r>
            <a:r>
              <a:rPr lang="en-US" altLang="zh-CN" sz="1600" dirty="0">
                <a:solidFill>
                  <a:srgbClr val="C00000"/>
                </a:solidFill>
              </a:rPr>
              <a:t>}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rgbClr val="7030A0"/>
                </a:solidFill>
              </a:rPr>
              <a:t>if (</a:t>
            </a:r>
            <a:r>
              <a:rPr lang="zh-CN" altLang="en-US" sz="1600" b="1" dirty="0">
                <a:solidFill>
                  <a:srgbClr val="7030A0"/>
                </a:solidFill>
              </a:rPr>
              <a:t>表达式</a:t>
            </a:r>
            <a:r>
              <a:rPr lang="en-US" altLang="zh-CN" sz="1600" b="1" dirty="0">
                <a:solidFill>
                  <a:srgbClr val="7030A0"/>
                </a:solidFill>
              </a:rPr>
              <a:t>1)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</a:t>
            </a:r>
            <a:r>
              <a:rPr lang="en-US" altLang="zh-CN" sz="1600" dirty="0">
                <a:solidFill>
                  <a:srgbClr val="C00000"/>
                </a:solidFill>
              </a:rPr>
              <a:t>{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     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1;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         </a:t>
            </a:r>
            <a:r>
              <a:rPr lang="en-US" altLang="zh-CN" sz="1600" b="1" dirty="0">
                <a:solidFill>
                  <a:srgbClr val="0070C0"/>
                </a:solidFill>
              </a:rPr>
              <a:t>if  (</a:t>
            </a:r>
            <a:r>
              <a:rPr lang="zh-CN" altLang="en-US" sz="1600" b="1" dirty="0">
                <a:solidFill>
                  <a:srgbClr val="0070C0"/>
                </a:solidFill>
              </a:rPr>
              <a:t>表达式</a:t>
            </a:r>
            <a:r>
              <a:rPr lang="en-US" altLang="zh-CN" sz="1600" b="1" dirty="0">
                <a:solidFill>
                  <a:srgbClr val="0070C0"/>
                </a:solidFill>
              </a:rPr>
              <a:t>2)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  {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2;}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 </a:t>
            </a:r>
            <a:r>
              <a:rPr lang="en-US" altLang="zh-CN" sz="1600" b="1" dirty="0">
                <a:solidFill>
                  <a:srgbClr val="7030A0"/>
                </a:solidFill>
              </a:rPr>
              <a:t>else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{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3;}</a:t>
            </a:r>
            <a:endParaRPr lang="zh-CN" altLang="en-US" sz="16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语句嵌套例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993746"/>
                <a:ext cx="8089900" cy="137408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输入整数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青年，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≤44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中年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45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≤59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年轻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75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长寿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老人，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993746"/>
                <a:ext cx="8089900" cy="1374085"/>
              </a:xfrm>
              <a:blipFill>
                <a:blip r:embed="rId2"/>
                <a:stretch>
                  <a:fillRect t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485775" y="2257170"/>
            <a:ext cx="3861062" cy="36116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参考代码片段</a:t>
            </a:r>
            <a:endParaRPr lang="en-US" altLang="zh-CN" sz="2000" dirty="0"/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stdio.h</a:t>
            </a:r>
            <a:r>
              <a:rPr lang="en-US" altLang="zh-CN" sz="1600" dirty="0" smtClean="0">
                <a:solidFill>
                  <a:srgbClr val="000000"/>
                </a:solidFill>
              </a:rPr>
              <a:t>&gt;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string.h</a:t>
            </a:r>
            <a:r>
              <a:rPr lang="en-US" altLang="zh-CN" sz="1600" dirty="0" smtClean="0">
                <a:solidFill>
                  <a:srgbClr val="000000"/>
                </a:solidFill>
              </a:rPr>
              <a:t>&gt;  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//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strcpy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(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a,b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), 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b</a:t>
            </a:r>
            <a:r>
              <a:rPr lang="en-US" altLang="zh-CN" sz="1600" b="1" dirty="0" err="1" smtClean="0">
                <a:solidFill>
                  <a:srgbClr val="0000CC"/>
                </a:solidFill>
                <a:sym typeface="Wingdings" panose="05000000000000000000" pitchFamily="2" charset="2"/>
              </a:rPr>
              <a:t>a</a:t>
            </a:r>
            <a:endParaRPr lang="en-US" altLang="zh-CN" sz="1600" b="1" dirty="0" smtClean="0">
              <a:solidFill>
                <a:srgbClr val="0000CC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 smtClean="0">
              <a:solidFill>
                <a:srgbClr val="00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short </a:t>
            </a:r>
            <a:r>
              <a:rPr lang="en-US" altLang="zh-CN" sz="1600" dirty="0">
                <a:solidFill>
                  <a:srgbClr val="000000"/>
                </a:solidFill>
              </a:rPr>
              <a:t>x; char str[10];	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</a:rPr>
              <a:t>("%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",&amp;x);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if (</a:t>
            </a:r>
            <a:r>
              <a:rPr lang="en-US" altLang="zh-CN" sz="1600" dirty="0">
                <a:solidFill>
                  <a:srgbClr val="FF0000"/>
                </a:solidFill>
              </a:rPr>
              <a:t>x&lt;=44</a:t>
            </a:r>
            <a:r>
              <a:rPr lang="en-US" altLang="zh-CN" sz="1600" dirty="0">
                <a:solidFill>
                  <a:srgbClr val="000000"/>
                </a:solidFill>
              </a:rPr>
              <a:t>)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青年</a:t>
            </a:r>
            <a:r>
              <a:rPr lang="en-US" altLang="zh-CN" sz="1600" dirty="0">
                <a:solidFill>
                  <a:srgbClr val="000000"/>
                </a:solidFill>
              </a:rPr>
              <a:t>");  //</a:t>
            </a:r>
            <a:r>
              <a:rPr lang="en-US" altLang="zh-CN" sz="1600" b="1" dirty="0" err="1">
                <a:solidFill>
                  <a:srgbClr val="0000CC"/>
                </a:solidFill>
              </a:rPr>
              <a:t>string.h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if (x&gt;=45)         </a:t>
            </a:r>
            <a:endParaRPr lang="en-US" altLang="zh-CN" sz="1600" dirty="0" smtClean="0">
              <a:solidFill>
                <a:srgbClr val="C0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</a:rPr>
              <a:t>if (x&lt;=59)    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中年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  <a:sym typeface="宋体" panose="02010600030101010101" pitchFamily="2" charset="-122"/>
              </a:rPr>
              <a:t>      if 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(x&gt;=60)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 </a:t>
            </a:r>
            <a:r>
              <a:rPr lang="en-US" altLang="zh-CN" sz="1600" dirty="0" smtClean="0">
                <a:solidFill>
                  <a:srgbClr val="C00000"/>
                </a:solidFill>
              </a:rPr>
              <a:t>   if </a:t>
            </a:r>
            <a:r>
              <a:rPr lang="en-US" altLang="zh-CN" sz="1600" dirty="0">
                <a:solidFill>
                  <a:srgbClr val="C00000"/>
                </a:solidFill>
              </a:rPr>
              <a:t>(x&lt;=74)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年轻老年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472CAEE-2976-4171-A55F-0E81776CED31}"/>
              </a:ext>
            </a:extLst>
          </p:cNvPr>
          <p:cNvSpPr txBox="1">
            <a:spLocks/>
          </p:cNvSpPr>
          <p:nvPr/>
        </p:nvSpPr>
        <p:spPr bwMode="auto">
          <a:xfrm>
            <a:off x="4773729" y="2257170"/>
            <a:ext cx="3457604" cy="35534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if </a:t>
            </a:r>
            <a:r>
              <a:rPr lang="en-US" altLang="zh-CN" sz="1600" dirty="0">
                <a:solidFill>
                  <a:srgbClr val="C00000"/>
                </a:solidFill>
              </a:rPr>
              <a:t>(x&gt;=75)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  if (x&lt;=89)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老年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if </a:t>
            </a:r>
            <a:r>
              <a:rPr lang="en-US" altLang="zh-CN" sz="1600" dirty="0">
                <a:solidFill>
                  <a:srgbClr val="C00000"/>
                </a:solidFill>
              </a:rPr>
              <a:t>(x&gt;=90)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长寿老人</a:t>
            </a:r>
            <a:r>
              <a:rPr lang="en-US" altLang="zh-CN" sz="1600" dirty="0" smtClean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“</a:t>
            </a:r>
            <a:r>
              <a:rPr lang="zh-CN" altLang="en-US" sz="1600" dirty="0">
                <a:solidFill>
                  <a:srgbClr val="000000"/>
                </a:solidFill>
              </a:rPr>
              <a:t>我不知道</a:t>
            </a:r>
            <a:r>
              <a:rPr lang="en-US" altLang="zh-CN" sz="1600" dirty="0" smtClean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("%d is %s\n",</a:t>
            </a:r>
            <a:r>
              <a:rPr lang="en-US" altLang="zh-CN" sz="1600" dirty="0" err="1">
                <a:solidFill>
                  <a:srgbClr val="000000"/>
                </a:solidFill>
              </a:rPr>
              <a:t>x,str</a:t>
            </a:r>
            <a:r>
              <a:rPr lang="en-US" altLang="zh-CN" sz="1600" dirty="0" smtClean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0000CC"/>
                </a:solidFill>
              </a:rPr>
              <a:t>//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这里只是演示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if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语句的嵌套</a:t>
            </a:r>
            <a:endParaRPr lang="en-US" altLang="zh-CN" sz="1600" b="1" dirty="0" smtClean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0000CC"/>
                </a:solidFill>
              </a:rPr>
              <a:t>//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可读性很差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0000CC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编程时应该采用</a:t>
            </a:r>
            <a:r>
              <a:rPr lang="zh-CN" altLang="en-US" sz="1600" b="1" u="sng" dirty="0" smtClean="0">
                <a:solidFill>
                  <a:srgbClr val="C00000"/>
                </a:solidFill>
              </a:rPr>
              <a:t>逻辑表达式</a:t>
            </a:r>
            <a:endParaRPr lang="en-US" altLang="zh-CN" sz="1600" b="1" u="sng" dirty="0">
              <a:solidFill>
                <a:srgbClr val="C000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4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使用逻辑表达式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2"/>
                <a:ext cx="8089900" cy="2293937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输入整数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青年，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≤44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中年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45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≤59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年轻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75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长寿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老人，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2"/>
                <a:ext cx="8089900" cy="2293937"/>
              </a:xfrm>
              <a:blipFill>
                <a:blip r:embed="rId2"/>
                <a:stretch>
                  <a:fillRect t="-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764312" y="2600587"/>
            <a:ext cx="3504911" cy="29938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参考代码片段</a:t>
            </a:r>
            <a:endParaRPr lang="en-US" altLang="zh-CN" sz="2000" dirty="0"/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short </a:t>
            </a:r>
            <a:r>
              <a:rPr lang="en-US" altLang="zh-CN" sz="1600" dirty="0">
                <a:solidFill>
                  <a:srgbClr val="000000"/>
                </a:solidFill>
              </a:rPr>
              <a:t>x; char str[10];	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</a:rPr>
              <a:t>("%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",&amp;x);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if (x&lt;=44)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青年</a:t>
            </a:r>
            <a:r>
              <a:rPr lang="en-US" altLang="zh-CN" sz="1600" dirty="0">
                <a:solidFill>
                  <a:srgbClr val="000000"/>
                </a:solidFill>
              </a:rPr>
              <a:t>");  //</a:t>
            </a:r>
            <a:r>
              <a:rPr lang="en-US" altLang="zh-CN" sz="1600" b="1" dirty="0" err="1">
                <a:solidFill>
                  <a:srgbClr val="0000CC"/>
                </a:solidFill>
              </a:rPr>
              <a:t>string.h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if (x&gt;=</a:t>
            </a:r>
            <a:r>
              <a:rPr lang="en-US" altLang="zh-CN" sz="1600" dirty="0" smtClean="0">
                <a:solidFill>
                  <a:srgbClr val="C00000"/>
                </a:solidFill>
              </a:rPr>
              <a:t>45 </a:t>
            </a:r>
            <a:r>
              <a:rPr lang="en-US" altLang="zh-CN" sz="1600" dirty="0">
                <a:solidFill>
                  <a:srgbClr val="C00000"/>
                </a:solidFill>
              </a:rPr>
              <a:t>&amp;&amp; x&lt;=59)         </a:t>
            </a:r>
            <a:endParaRPr lang="en-US" altLang="zh-CN" sz="1600" dirty="0" smtClean="0">
              <a:solidFill>
                <a:srgbClr val="C0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中年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  <a:sym typeface="宋体" panose="02010600030101010101" pitchFamily="2" charset="-122"/>
              </a:rPr>
              <a:t>       if 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(x&gt;=60  &amp;&amp; </a:t>
            </a:r>
            <a:r>
              <a:rPr lang="en-US" altLang="zh-CN" sz="1600" dirty="0">
                <a:solidFill>
                  <a:srgbClr val="C00000"/>
                </a:solidFill>
              </a:rPr>
              <a:t>x&lt;=74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年轻老年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       if </a:t>
            </a:r>
            <a:r>
              <a:rPr lang="en-US" altLang="zh-CN" sz="1600" dirty="0">
                <a:solidFill>
                  <a:srgbClr val="C00000"/>
                </a:solidFill>
              </a:rPr>
              <a:t>(x&gt;=75 &amp;&amp; x&lt;=89)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老年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472CAEE-2976-4171-A55F-0E81776CED31}"/>
              </a:ext>
            </a:extLst>
          </p:cNvPr>
          <p:cNvSpPr txBox="1">
            <a:spLocks/>
          </p:cNvSpPr>
          <p:nvPr/>
        </p:nvSpPr>
        <p:spPr bwMode="auto">
          <a:xfrm>
            <a:off x="4472247" y="2600587"/>
            <a:ext cx="4272742" cy="29938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if </a:t>
            </a:r>
            <a:r>
              <a:rPr lang="en-US" altLang="zh-CN" sz="1600" dirty="0">
                <a:solidFill>
                  <a:srgbClr val="C00000"/>
                </a:solidFill>
              </a:rPr>
              <a:t>(x&gt;=</a:t>
            </a:r>
            <a:r>
              <a:rPr lang="en-US" altLang="zh-CN" sz="1600" dirty="0" smtClean="0">
                <a:solidFill>
                  <a:srgbClr val="C00000"/>
                </a:solidFill>
              </a:rPr>
              <a:t>90)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 smtClean="0">
                <a:solidFill>
                  <a:srgbClr val="C00000"/>
                </a:solidFill>
              </a:rPr>
              <a:t>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长寿老人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“</a:t>
            </a:r>
            <a:r>
              <a:rPr lang="zh-CN" altLang="en-US" sz="1600" dirty="0">
                <a:solidFill>
                  <a:srgbClr val="000000"/>
                </a:solidFill>
              </a:rPr>
              <a:t>我不知道</a:t>
            </a:r>
            <a:r>
              <a:rPr lang="en-US" altLang="zh-CN" sz="1600" dirty="0" smtClean="0">
                <a:solidFill>
                  <a:srgbClr val="000000"/>
                </a:solidFill>
              </a:rPr>
              <a:t>");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("%d is %s\n",</a:t>
            </a:r>
            <a:r>
              <a:rPr lang="en-US" altLang="zh-CN" sz="1600" dirty="0" err="1">
                <a:solidFill>
                  <a:srgbClr val="000000"/>
                </a:solidFill>
              </a:rPr>
              <a:t>x,str</a:t>
            </a:r>
            <a:r>
              <a:rPr lang="en-US" altLang="zh-CN" sz="1600" dirty="0" smtClean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CC"/>
                </a:solidFill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</a:rPr>
              <a:t>思考</a:t>
            </a:r>
            <a:r>
              <a:rPr lang="en-US" altLang="zh-CN" sz="1600" dirty="0" smtClean="0">
                <a:solidFill>
                  <a:srgbClr val="0000CC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CC"/>
                </a:solidFill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</a:rPr>
              <a:t>该程序功能是正确的，但执行效率不高。</a:t>
            </a:r>
            <a:endParaRPr lang="en-US" altLang="zh-CN" sz="1600" dirty="0" smtClean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如：当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x=30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，尽管第一条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if()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语句所给出的条件，但其后所有的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if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语句都还要执行一遍。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//</a:t>
            </a:r>
            <a:r>
              <a:rPr lang="zh-CN" altLang="en-US" sz="1600" b="1" dirty="0">
                <a:solidFill>
                  <a:srgbClr val="7030A0"/>
                </a:solidFill>
              </a:rPr>
              <a:t>思考：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如何进一步提高该程序的执行效率？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>
              <a:sym typeface="Arial" panose="020B0604020202020204" pitchFamily="34" charset="0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6852295" y="2985136"/>
            <a:ext cx="1892694" cy="1112390"/>
          </a:xfrm>
          <a:prstGeom prst="wedgeRoundRectCallout">
            <a:avLst>
              <a:gd name="adj1" fmla="val -20833"/>
              <a:gd name="adj2" fmla="val 4815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rPr>
              <a:t>if  (..)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  <a:ea typeface="宋体" panose="02010600030101010101" pitchFamily="2" charset="-122"/>
              </a:rPr>
              <a:t>else if (..)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else 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rPr>
              <a:t> 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8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C00000"/>
                </a:solidFill>
              </a:rPr>
              <a:t>if </a:t>
            </a:r>
            <a:r>
              <a:rPr lang="en-US" altLang="zh-CN" sz="2000" dirty="0">
                <a:solidFill>
                  <a:srgbClr val="080808"/>
                </a:solidFill>
              </a:rPr>
              <a:t>(</a:t>
            </a:r>
            <a:r>
              <a:rPr lang="zh-CN" altLang="en-US" sz="2000" dirty="0">
                <a:solidFill>
                  <a:srgbClr val="080808"/>
                </a:solidFill>
              </a:rPr>
              <a:t>表达式</a:t>
            </a:r>
            <a:r>
              <a:rPr lang="en-US" altLang="zh-CN" sz="2000" dirty="0">
                <a:solidFill>
                  <a:srgbClr val="080808"/>
                </a:solidFill>
              </a:rPr>
              <a:t>1)</a:t>
            </a:r>
          </a:p>
          <a:p>
            <a:pPr>
              <a:buNone/>
            </a:pPr>
            <a:r>
              <a:rPr lang="en-US" altLang="zh-CN" sz="2000" dirty="0"/>
              <a:t>        {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1;}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</a:t>
            </a:r>
            <a:r>
              <a:rPr lang="en-US" altLang="zh-CN" sz="2000" dirty="0">
                <a:solidFill>
                  <a:srgbClr val="FF0000"/>
                </a:solidFill>
              </a:rPr>
              <a:t>else  if  </a:t>
            </a:r>
            <a:r>
              <a:rPr lang="en-US" altLang="zh-CN" sz="2000" dirty="0">
                <a:solidFill>
                  <a:srgbClr val="080808"/>
                </a:solidFill>
              </a:rPr>
              <a:t>(</a:t>
            </a:r>
            <a:r>
              <a:rPr lang="zh-CN" altLang="en-US" sz="2000" dirty="0">
                <a:solidFill>
                  <a:srgbClr val="080808"/>
                </a:solidFill>
              </a:rPr>
              <a:t>表达式</a:t>
            </a:r>
            <a:r>
              <a:rPr lang="en-US" altLang="zh-CN" sz="2000" dirty="0">
                <a:solidFill>
                  <a:srgbClr val="080808"/>
                </a:solidFill>
              </a:rPr>
              <a:t>2)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  {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2;}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</a:t>
            </a:r>
            <a:r>
              <a:rPr lang="en-US" altLang="zh-CN" sz="2000" dirty="0">
                <a:solidFill>
                  <a:srgbClr val="C00000"/>
                </a:solidFill>
              </a:rPr>
              <a:t>else  if </a:t>
            </a:r>
            <a:r>
              <a:rPr lang="en-US" altLang="zh-CN" sz="2000" dirty="0">
                <a:solidFill>
                  <a:srgbClr val="080808"/>
                </a:solidFill>
              </a:rPr>
              <a:t>(</a:t>
            </a:r>
            <a:r>
              <a:rPr lang="zh-CN" altLang="en-US" sz="2000" dirty="0">
                <a:solidFill>
                  <a:srgbClr val="080808"/>
                </a:solidFill>
              </a:rPr>
              <a:t>表达式</a:t>
            </a:r>
            <a:r>
              <a:rPr lang="en-US" altLang="zh-CN" sz="2000" dirty="0">
                <a:solidFill>
                  <a:srgbClr val="080808"/>
                </a:solidFill>
              </a:rPr>
              <a:t>3)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  {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3;}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</a:t>
            </a:r>
            <a:r>
              <a:rPr lang="en-US" altLang="zh-CN" sz="2000" dirty="0">
                <a:solidFill>
                  <a:srgbClr val="C00000"/>
                </a:solidFill>
              </a:rPr>
              <a:t>else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 {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4;}</a:t>
            </a:r>
          </a:p>
          <a:p>
            <a:pPr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if</a:t>
            </a:r>
            <a:r>
              <a:rPr lang="en-US" altLang="zh-CN" dirty="0"/>
              <a:t>…</a:t>
            </a:r>
            <a:r>
              <a:rPr lang="en-US" altLang="zh-CN" dirty="0">
                <a:solidFill>
                  <a:srgbClr val="C00000"/>
                </a:solidFill>
              </a:rPr>
              <a:t>else if </a:t>
            </a:r>
            <a:r>
              <a:rPr lang="en-US" altLang="zh-CN" dirty="0"/>
              <a:t>… </a:t>
            </a:r>
            <a:r>
              <a:rPr lang="en-US" altLang="zh-CN" dirty="0">
                <a:solidFill>
                  <a:srgbClr val="C00000"/>
                </a:solidFill>
              </a:rPr>
              <a:t>else</a:t>
            </a:r>
            <a:r>
              <a:rPr lang="en-US" altLang="zh-CN" dirty="0"/>
              <a:t> …</a:t>
            </a:r>
            <a:r>
              <a:rPr lang="zh-CN" altLang="en-US" dirty="0"/>
              <a:t>结构</a:t>
            </a:r>
          </a:p>
        </p:txBody>
      </p:sp>
      <p:sp>
        <p:nvSpPr>
          <p:cNvPr id="5" name="圆角矩形标注 4"/>
          <p:cNvSpPr/>
          <p:nvPr/>
        </p:nvSpPr>
        <p:spPr bwMode="auto">
          <a:xfrm>
            <a:off x="4139738" y="1135062"/>
            <a:ext cx="4435937" cy="1518491"/>
          </a:xfrm>
          <a:prstGeom prst="wedgeRoundRectCallout">
            <a:avLst>
              <a:gd name="adj1" fmla="val -20833"/>
              <a:gd name="adj2" fmla="val 4815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只要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“表达式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的值为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“真”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，则不再继续判定“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表达式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”与“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表达式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”的值；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提高了程序的运行效率；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827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使用逻辑表达式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7030A0"/>
                </a:solidFill>
              </a:rPr>
              <a:t>进一步提高效率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2"/>
                <a:ext cx="8089900" cy="2293937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输入整数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青年，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≤44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中年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45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≤59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年轻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75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长寿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老人，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2"/>
                <a:ext cx="8089900" cy="2293937"/>
              </a:xfrm>
              <a:blipFill>
                <a:blip r:embed="rId2"/>
                <a:stretch>
                  <a:fillRect t="-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568325" y="2600587"/>
            <a:ext cx="3861062" cy="2428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参考代码片段</a:t>
            </a:r>
            <a:endParaRPr lang="en-US" altLang="zh-CN" sz="2000" dirty="0"/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short </a:t>
            </a:r>
            <a:r>
              <a:rPr lang="en-US" altLang="zh-CN" sz="1600" dirty="0">
                <a:solidFill>
                  <a:srgbClr val="000000"/>
                </a:solidFill>
              </a:rPr>
              <a:t>x; char str[10];	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</a:rPr>
              <a:t>("%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",&amp;x);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if (x&lt;=44)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青年</a:t>
            </a:r>
            <a:r>
              <a:rPr lang="en-US" altLang="zh-CN" sz="1600" dirty="0">
                <a:solidFill>
                  <a:srgbClr val="000000"/>
                </a:solidFill>
              </a:rPr>
              <a:t>");  //</a:t>
            </a:r>
            <a:r>
              <a:rPr lang="en-US" altLang="zh-CN" sz="1600" b="1" dirty="0" err="1">
                <a:solidFill>
                  <a:srgbClr val="0000CC"/>
                </a:solidFill>
              </a:rPr>
              <a:t>string.h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else if </a:t>
            </a:r>
            <a:r>
              <a:rPr lang="en-US" altLang="zh-CN" sz="1600" dirty="0">
                <a:solidFill>
                  <a:srgbClr val="C00000"/>
                </a:solidFill>
              </a:rPr>
              <a:t>(x&gt;=</a:t>
            </a:r>
            <a:r>
              <a:rPr lang="en-US" altLang="zh-CN" sz="1600" dirty="0" smtClean="0">
                <a:solidFill>
                  <a:srgbClr val="C00000"/>
                </a:solidFill>
              </a:rPr>
              <a:t>45 </a:t>
            </a:r>
            <a:r>
              <a:rPr lang="en-US" altLang="zh-CN" sz="1600" dirty="0">
                <a:solidFill>
                  <a:srgbClr val="C00000"/>
                </a:solidFill>
              </a:rPr>
              <a:t>&amp;&amp; x&lt;=59)         </a:t>
            </a:r>
            <a:endParaRPr lang="en-US" altLang="zh-CN" sz="1600" dirty="0" smtClean="0">
              <a:solidFill>
                <a:srgbClr val="C0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中年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  <a:sym typeface="宋体" panose="02010600030101010101" pitchFamily="2" charset="-122"/>
              </a:rPr>
              <a:t>       </a:t>
            </a:r>
            <a:r>
              <a:rPr lang="en-US" altLang="zh-CN" sz="1600" dirty="0">
                <a:solidFill>
                  <a:srgbClr val="C00000"/>
                </a:solidFill>
              </a:rPr>
              <a:t>else </a:t>
            </a:r>
            <a:r>
              <a:rPr lang="en-US" altLang="zh-CN" sz="1600" dirty="0" smtClean="0">
                <a:solidFill>
                  <a:srgbClr val="C00000"/>
                </a:solidFill>
                <a:sym typeface="宋体" panose="02010600030101010101" pitchFamily="2" charset="-122"/>
              </a:rPr>
              <a:t>if 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(x&gt;=60  &amp;&amp; </a:t>
            </a:r>
            <a:r>
              <a:rPr lang="en-US" altLang="zh-CN" sz="1600" dirty="0">
                <a:solidFill>
                  <a:srgbClr val="C00000"/>
                </a:solidFill>
              </a:rPr>
              <a:t>x&lt;=74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年轻老年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472CAEE-2976-4171-A55F-0E81776CED31}"/>
              </a:ext>
            </a:extLst>
          </p:cNvPr>
          <p:cNvSpPr txBox="1">
            <a:spLocks/>
          </p:cNvSpPr>
          <p:nvPr/>
        </p:nvSpPr>
        <p:spPr bwMode="auto">
          <a:xfrm>
            <a:off x="4773729" y="2600587"/>
            <a:ext cx="3457604" cy="24286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 if (x&gt;=75 &amp;&amp; x&lt;=89)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老年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 if (x&gt;=</a:t>
            </a:r>
            <a:r>
              <a:rPr lang="en-US" altLang="zh-CN" sz="1600" dirty="0" smtClean="0">
                <a:solidFill>
                  <a:srgbClr val="C00000"/>
                </a:solidFill>
              </a:rPr>
              <a:t>90)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 smtClean="0">
                <a:solidFill>
                  <a:srgbClr val="C00000"/>
                </a:solidFill>
              </a:rPr>
              <a:t>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长寿老人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</a:rPr>
              <a:t>“</a:t>
            </a:r>
            <a:r>
              <a:rPr lang="zh-CN" altLang="en-US" sz="1600" dirty="0" smtClean="0">
                <a:solidFill>
                  <a:srgbClr val="000000"/>
                </a:solidFill>
              </a:rPr>
              <a:t>我不知道</a:t>
            </a:r>
            <a:r>
              <a:rPr lang="en-US" altLang="zh-CN" sz="1600" dirty="0" smtClean="0">
                <a:solidFill>
                  <a:srgbClr val="000000"/>
                </a:solidFill>
              </a:rPr>
              <a:t>");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("%d is %s\n",</a:t>
            </a:r>
            <a:r>
              <a:rPr lang="en-US" altLang="zh-CN" sz="1600" dirty="0" err="1">
                <a:solidFill>
                  <a:srgbClr val="000000"/>
                </a:solidFill>
              </a:rPr>
              <a:t>x,str</a:t>
            </a:r>
            <a:r>
              <a:rPr lang="en-US" altLang="zh-CN" sz="1600" dirty="0" smtClean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771" y="5317020"/>
            <a:ext cx="746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+mn-lt"/>
                <a:ea typeface="+mn-ea"/>
              </a:rPr>
              <a:t>当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</a:rPr>
              <a:t>x=30</a:t>
            </a:r>
            <a:r>
              <a:rPr lang="zh-CN" altLang="en-US" b="1" dirty="0" smtClean="0">
                <a:solidFill>
                  <a:srgbClr val="000000"/>
                </a:solidFill>
                <a:latin typeface="+mn-lt"/>
                <a:ea typeface="+mn-ea"/>
              </a:rPr>
              <a:t>，满足第一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</a:rPr>
              <a:t>条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</a:rPr>
              <a:t>if()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</a:rPr>
              <a:t>语句所给出的条件</a:t>
            </a:r>
            <a:r>
              <a:rPr lang="zh-CN" altLang="en-US" b="1" dirty="0" smtClean="0">
                <a:solidFill>
                  <a:srgbClr val="000000"/>
                </a:solidFill>
                <a:latin typeface="+mn-lt"/>
                <a:ea typeface="+mn-ea"/>
              </a:rPr>
              <a:t>，其后的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</a:rPr>
              <a:t>if</a:t>
            </a:r>
            <a:r>
              <a:rPr lang="zh-CN" altLang="en-US" b="1" dirty="0" smtClean="0">
                <a:solidFill>
                  <a:srgbClr val="000000"/>
                </a:solidFill>
                <a:latin typeface="+mn-lt"/>
                <a:ea typeface="+mn-ea"/>
              </a:rPr>
              <a:t>语句不再执行。</a:t>
            </a:r>
            <a:endParaRPr lang="en-US" altLang="zh-CN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8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语句嵌套例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960496"/>
                <a:ext cx="8089900" cy="1333817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输入整数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:endParaRPr lang="en-US" altLang="zh-CN" sz="20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1,         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0,         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−1,      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960496"/>
                <a:ext cx="8089900" cy="1333817"/>
              </a:xfrm>
              <a:blipFill>
                <a:blip r:embed="rId2"/>
                <a:stretch>
                  <a:fillRect t="-5963" b="-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4667076" y="2575248"/>
            <a:ext cx="3662276" cy="357116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参考代码片段</a:t>
            </a:r>
            <a:endParaRPr lang="en-US" altLang="zh-CN" sz="2000" dirty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short x, y;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err="1"/>
              <a:t>scanf</a:t>
            </a:r>
            <a:r>
              <a:rPr lang="en-US" altLang="zh-CN" sz="1600" dirty="0"/>
              <a:t>(“%</a:t>
            </a:r>
            <a:r>
              <a:rPr lang="en-US" altLang="zh-CN" sz="1600" dirty="0" err="1"/>
              <a:t>hd</a:t>
            </a:r>
            <a:r>
              <a:rPr lang="en-US" altLang="zh-CN" sz="1600" dirty="0"/>
              <a:t>”, &amp;x);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if </a:t>
            </a:r>
            <a:r>
              <a:rPr lang="en-US" altLang="zh-CN" sz="1600" dirty="0"/>
              <a:t>(x&gt;0)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y=1;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else if </a:t>
            </a:r>
            <a:r>
              <a:rPr lang="en-US" altLang="zh-CN" sz="1600" dirty="0"/>
              <a:t>(x&lt;0)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y=-1;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y=0;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(“f(%d)=%d\n”,</a:t>
            </a:r>
            <a:r>
              <a:rPr lang="en-US" altLang="zh-CN" sz="1600" dirty="0" err="1"/>
              <a:t>x,y</a:t>
            </a:r>
            <a:r>
              <a:rPr lang="en-US" altLang="zh-CN" sz="1600" dirty="0"/>
              <a:t>);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564225" y="2575248"/>
            <a:ext cx="3786967" cy="357116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</a:t>
            </a:r>
            <a:r>
              <a:rPr lang="zh-CN" altLang="en-US" sz="2000" dirty="0" smtClean="0"/>
              <a:t>片段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short x, y;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err="1"/>
              <a:t>scanf</a:t>
            </a:r>
            <a:r>
              <a:rPr lang="en-US" altLang="zh-CN" sz="1600" dirty="0"/>
              <a:t>(“%</a:t>
            </a:r>
            <a:r>
              <a:rPr lang="en-US" altLang="zh-CN" sz="1600" dirty="0" err="1"/>
              <a:t>hd</a:t>
            </a:r>
            <a:r>
              <a:rPr lang="en-US" altLang="zh-CN" sz="1600" dirty="0"/>
              <a:t>”, &amp;x);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if (x&gt;0)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y=1</a:t>
            </a:r>
            <a:r>
              <a:rPr lang="en-US" altLang="zh-CN" sz="1600" dirty="0" smtClean="0"/>
              <a:t>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if </a:t>
            </a:r>
            <a:r>
              <a:rPr lang="en-US" altLang="zh-CN" sz="1600" dirty="0">
                <a:solidFill>
                  <a:srgbClr val="C00000"/>
                </a:solidFill>
              </a:rPr>
              <a:t>(x&lt;0)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y=-1;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if (</a:t>
            </a:r>
            <a:r>
              <a:rPr lang="en-US" altLang="zh-CN" sz="1600" dirty="0" smtClean="0">
                <a:solidFill>
                  <a:srgbClr val="C00000"/>
                </a:solidFill>
              </a:rPr>
              <a:t>x= =0)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smtClean="0"/>
              <a:t>     </a:t>
            </a:r>
            <a:r>
              <a:rPr lang="en-US" altLang="zh-CN" sz="1600" dirty="0"/>
              <a:t>y=0;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(“f(%d)=%d\n”,</a:t>
            </a:r>
            <a:r>
              <a:rPr lang="en-US" altLang="zh-CN" sz="1600" dirty="0" err="1"/>
              <a:t>x,y</a:t>
            </a:r>
            <a:r>
              <a:rPr lang="en-US" altLang="zh-CN" sz="1600" dirty="0"/>
              <a:t>);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5270268" y="1221122"/>
            <a:ext cx="3059084" cy="998376"/>
          </a:xfrm>
          <a:prstGeom prst="wedgeRoundRectCallout">
            <a:avLst>
              <a:gd name="adj1" fmla="val -20833"/>
              <a:gd name="adj2" fmla="val 4815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完成的功能相同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执行效率不同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右边程序段的执行效率更高</a:t>
            </a:r>
          </a:p>
        </p:txBody>
      </p:sp>
    </p:spTree>
    <p:extLst>
      <p:ext uri="{BB962C8B-B14F-4D97-AF65-F5344CB8AC3E}">
        <p14:creationId xmlns:p14="http://schemas.microsoft.com/office/powerpoint/2010/main" val="53162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问号运算符，条件运算符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rgbClr val="0000CC"/>
                </a:solidFill>
              </a:rPr>
              <a:t>int</a:t>
            </a:r>
            <a:r>
              <a:rPr lang="en-US" altLang="zh-CN" sz="2000" dirty="0">
                <a:solidFill>
                  <a:srgbClr val="0000CC"/>
                </a:solidFill>
              </a:rPr>
              <a:t>  </a:t>
            </a:r>
            <a:r>
              <a:rPr lang="en-US" altLang="zh-CN" sz="2000" dirty="0" err="1">
                <a:solidFill>
                  <a:srgbClr val="0000CC"/>
                </a:solidFill>
              </a:rPr>
              <a:t>a,b,c</a:t>
            </a:r>
            <a:r>
              <a:rPr lang="en-US" altLang="zh-CN" sz="2000" dirty="0">
                <a:solidFill>
                  <a:srgbClr val="0000CC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程序段：将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中的较大者赋值给</a:t>
            </a:r>
            <a:r>
              <a:rPr lang="en-US" altLang="zh-CN" sz="2000" dirty="0" smtClean="0"/>
              <a:t>c</a:t>
            </a:r>
            <a:endParaRPr lang="en-US" altLang="zh-CN" sz="2000" dirty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if  (a&gt;b)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     c=a;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else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     c=b;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可以简写成：</a:t>
            </a:r>
            <a:endParaRPr lang="en-US" altLang="zh-CN" sz="2000" dirty="0"/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int</a:t>
            </a:r>
            <a:r>
              <a:rPr lang="en-US" altLang="zh-CN" sz="1800" dirty="0">
                <a:solidFill>
                  <a:srgbClr val="0000CC"/>
                </a:solidFill>
              </a:rPr>
              <a:t>  </a:t>
            </a:r>
            <a:r>
              <a:rPr lang="en-US" altLang="zh-CN" sz="1800" dirty="0" err="1">
                <a:solidFill>
                  <a:srgbClr val="0000CC"/>
                </a:solidFill>
              </a:rPr>
              <a:t>a,b,c</a:t>
            </a:r>
            <a:r>
              <a:rPr lang="en-US" altLang="zh-CN" sz="1800" dirty="0">
                <a:solidFill>
                  <a:srgbClr val="0000CC"/>
                </a:solidFill>
              </a:rPr>
              <a:t>;</a:t>
            </a:r>
          </a:p>
          <a:p>
            <a:pPr marL="971550" lvl="1"/>
            <a:r>
              <a:rPr lang="en-US" altLang="zh-CN" sz="1800" dirty="0" smtClean="0">
                <a:solidFill>
                  <a:srgbClr val="0000CC"/>
                </a:solidFill>
              </a:rPr>
              <a:t>c</a:t>
            </a:r>
            <a:r>
              <a:rPr lang="en-US" altLang="zh-CN" sz="1800" dirty="0">
                <a:solidFill>
                  <a:srgbClr val="0000CC"/>
                </a:solidFill>
              </a:rPr>
              <a:t>= </a:t>
            </a:r>
            <a:r>
              <a:rPr lang="en-US" altLang="zh-CN" sz="1800" b="1" dirty="0">
                <a:solidFill>
                  <a:srgbClr val="FF0000"/>
                </a:solidFill>
              </a:rPr>
              <a:t>(a&gt;b)?</a:t>
            </a:r>
            <a:r>
              <a:rPr lang="en-US" altLang="zh-CN" sz="1800" b="1" dirty="0" err="1">
                <a:solidFill>
                  <a:srgbClr val="FF0000"/>
                </a:solidFill>
              </a:rPr>
              <a:t>a:b</a:t>
            </a:r>
            <a:r>
              <a:rPr lang="en-US" altLang="zh-CN" sz="1800" dirty="0" smtClean="0">
                <a:solidFill>
                  <a:srgbClr val="0000CC"/>
                </a:solidFill>
              </a:rPr>
              <a:t>;</a:t>
            </a:r>
          </a:p>
          <a:p>
            <a:pPr marL="971550" lvl="1"/>
            <a:r>
              <a:rPr lang="zh-CN" altLang="en-US" sz="1800" dirty="0" smtClean="0"/>
              <a:t>条件表达式</a:t>
            </a:r>
            <a:r>
              <a:rPr lang="en-US" altLang="zh-CN" sz="1800" dirty="0" smtClean="0"/>
              <a:t>(</a:t>
            </a:r>
            <a:r>
              <a:rPr lang="en-US" altLang="zh-CN" sz="1800" dirty="0"/>
              <a:t>a&gt;b)?</a:t>
            </a:r>
            <a:r>
              <a:rPr lang="en-US" altLang="zh-CN" sz="1800" dirty="0" err="1"/>
              <a:t>a:b</a:t>
            </a:r>
            <a:r>
              <a:rPr lang="en-US" altLang="zh-CN" sz="1800" dirty="0"/>
              <a:t> 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解读</a:t>
            </a:r>
            <a:endParaRPr lang="en-US" altLang="zh-CN" sz="1800" dirty="0" smtClean="0"/>
          </a:p>
          <a:p>
            <a:pPr marL="1200150" lvl="2"/>
            <a:r>
              <a:rPr lang="en-US" altLang="zh-CN" sz="1600" dirty="0" smtClean="0">
                <a:solidFill>
                  <a:srgbClr val="7030A0"/>
                </a:solidFill>
              </a:rPr>
              <a:t>a&gt;b</a:t>
            </a:r>
            <a:r>
              <a:rPr lang="zh-CN" altLang="en-US" sz="1600" dirty="0" smtClean="0">
                <a:solidFill>
                  <a:srgbClr val="7030A0"/>
                </a:solidFill>
              </a:rPr>
              <a:t>吗？若是，则表达式</a:t>
            </a:r>
            <a:r>
              <a:rPr lang="en-US" altLang="zh-CN" sz="1600" dirty="0" smtClean="0">
                <a:solidFill>
                  <a:srgbClr val="7030A0"/>
                </a:solidFill>
              </a:rPr>
              <a:t>(</a:t>
            </a:r>
            <a:r>
              <a:rPr lang="en-US" altLang="zh-CN" sz="1600" dirty="0">
                <a:solidFill>
                  <a:srgbClr val="7030A0"/>
                </a:solidFill>
              </a:rPr>
              <a:t>a&gt;b)?</a:t>
            </a:r>
            <a:r>
              <a:rPr lang="en-US" altLang="zh-CN" sz="1600" dirty="0" err="1">
                <a:solidFill>
                  <a:srgbClr val="7030A0"/>
                </a:solidFill>
              </a:rPr>
              <a:t>a:b</a:t>
            </a:r>
            <a:r>
              <a:rPr lang="en-US" altLang="zh-CN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的值是</a:t>
            </a:r>
            <a:r>
              <a:rPr lang="en-US" altLang="zh-CN" sz="1600" dirty="0" smtClean="0">
                <a:solidFill>
                  <a:srgbClr val="7030A0"/>
                </a:solidFill>
              </a:rPr>
              <a:t>a</a:t>
            </a:r>
            <a:r>
              <a:rPr lang="zh-CN" altLang="en-US" sz="1600" dirty="0" smtClean="0">
                <a:solidFill>
                  <a:srgbClr val="7030A0"/>
                </a:solidFill>
              </a:rPr>
              <a:t>，否则</a:t>
            </a:r>
            <a:r>
              <a:rPr lang="en-US" altLang="zh-CN" sz="1600" dirty="0">
                <a:solidFill>
                  <a:srgbClr val="7030A0"/>
                </a:solidFill>
              </a:rPr>
              <a:t>(a&gt;b)?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a:b</a:t>
            </a:r>
            <a:r>
              <a:rPr lang="zh-CN" altLang="en-US" sz="1600" dirty="0" smtClean="0">
                <a:solidFill>
                  <a:srgbClr val="7030A0"/>
                </a:solidFill>
              </a:rPr>
              <a:t>的值是</a:t>
            </a:r>
            <a:r>
              <a:rPr lang="en-US" altLang="zh-CN" sz="1600" dirty="0" smtClean="0">
                <a:solidFill>
                  <a:srgbClr val="7030A0"/>
                </a:solidFill>
              </a:rPr>
              <a:t>b</a:t>
            </a:r>
            <a:r>
              <a:rPr lang="zh-CN" altLang="en-US" sz="1600" dirty="0" smtClean="0">
                <a:solidFill>
                  <a:srgbClr val="7030A0"/>
                </a:solidFill>
              </a:rPr>
              <a:t>；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dirty="0"/>
              <a:t>语句</a:t>
            </a:r>
            <a:r>
              <a:rPr lang="en-US" altLang="zh-CN" sz="1800" dirty="0">
                <a:solidFill>
                  <a:srgbClr val="0000CC"/>
                </a:solidFill>
              </a:rPr>
              <a:t>c= (a&gt;b)?</a:t>
            </a:r>
            <a:r>
              <a:rPr lang="en-US" altLang="zh-CN" sz="1800" dirty="0" err="1">
                <a:solidFill>
                  <a:srgbClr val="0000CC"/>
                </a:solidFill>
              </a:rPr>
              <a:t>a:b</a:t>
            </a:r>
            <a:r>
              <a:rPr lang="en-US" altLang="zh-CN" sz="1800" dirty="0" smtClean="0">
                <a:solidFill>
                  <a:srgbClr val="0000CC"/>
                </a:solidFill>
              </a:rPr>
              <a:t>;</a:t>
            </a:r>
            <a:r>
              <a:rPr lang="zh-CN" altLang="en-US" sz="1800" dirty="0" smtClean="0"/>
              <a:t>的解读</a:t>
            </a:r>
            <a:endParaRPr lang="en-US" altLang="zh-CN" sz="1800" dirty="0" smtClean="0"/>
          </a:p>
          <a:p>
            <a:pPr marL="1200150" lvl="2"/>
            <a:r>
              <a:rPr lang="en-US" altLang="zh-CN" sz="1800" dirty="0">
                <a:solidFill>
                  <a:srgbClr val="006600"/>
                </a:solidFill>
              </a:rPr>
              <a:t>a&gt;b</a:t>
            </a:r>
            <a:r>
              <a:rPr lang="zh-CN" altLang="en-US" sz="1800" dirty="0">
                <a:solidFill>
                  <a:srgbClr val="006600"/>
                </a:solidFill>
              </a:rPr>
              <a:t>吗</a:t>
            </a:r>
            <a:r>
              <a:rPr lang="zh-CN" altLang="en-US" sz="1800" dirty="0" smtClean="0">
                <a:solidFill>
                  <a:srgbClr val="006600"/>
                </a:solidFill>
              </a:rPr>
              <a:t>？</a:t>
            </a:r>
            <a:r>
              <a:rPr lang="zh-CN" altLang="en-US" sz="1800" dirty="0">
                <a:solidFill>
                  <a:srgbClr val="006600"/>
                </a:solidFill>
              </a:rPr>
              <a:t>若是，</a:t>
            </a:r>
            <a:r>
              <a:rPr lang="zh-CN" altLang="en-US" sz="1800" dirty="0" smtClean="0">
                <a:solidFill>
                  <a:srgbClr val="006600"/>
                </a:solidFill>
              </a:rPr>
              <a:t>则将</a:t>
            </a:r>
            <a:r>
              <a:rPr lang="en-US" altLang="zh-CN" sz="1800" dirty="0" smtClean="0">
                <a:solidFill>
                  <a:srgbClr val="006600"/>
                </a:solidFill>
              </a:rPr>
              <a:t>a</a:t>
            </a:r>
            <a:r>
              <a:rPr lang="zh-CN" altLang="en-US" sz="1800" dirty="0" smtClean="0">
                <a:solidFill>
                  <a:srgbClr val="006600"/>
                </a:solidFill>
              </a:rPr>
              <a:t>的值赋给</a:t>
            </a:r>
            <a:r>
              <a:rPr lang="en-US" altLang="zh-CN" sz="1800" dirty="0" smtClean="0">
                <a:solidFill>
                  <a:srgbClr val="006600"/>
                </a:solidFill>
              </a:rPr>
              <a:t>c</a:t>
            </a:r>
            <a:r>
              <a:rPr lang="zh-CN" altLang="en-US" sz="1800" dirty="0" smtClean="0">
                <a:solidFill>
                  <a:srgbClr val="006600"/>
                </a:solidFill>
              </a:rPr>
              <a:t>，否则将</a:t>
            </a:r>
            <a:r>
              <a:rPr lang="en-US" altLang="zh-CN" sz="1800" dirty="0" smtClean="0">
                <a:solidFill>
                  <a:srgbClr val="006600"/>
                </a:solidFill>
              </a:rPr>
              <a:t>b</a:t>
            </a:r>
            <a:r>
              <a:rPr lang="zh-CN" altLang="en-US" sz="1800" dirty="0" smtClean="0">
                <a:solidFill>
                  <a:srgbClr val="006600"/>
                </a:solidFill>
              </a:rPr>
              <a:t>的</a:t>
            </a:r>
            <a:r>
              <a:rPr lang="zh-CN" altLang="en-US" sz="1800" dirty="0">
                <a:solidFill>
                  <a:srgbClr val="006600"/>
                </a:solidFill>
              </a:rPr>
              <a:t>值赋给</a:t>
            </a:r>
            <a:r>
              <a:rPr lang="en-US" altLang="zh-CN" sz="1800" dirty="0" smtClean="0">
                <a:solidFill>
                  <a:srgbClr val="006600"/>
                </a:solidFill>
              </a:rPr>
              <a:t>c</a:t>
            </a:r>
            <a:r>
              <a:rPr lang="zh-CN" altLang="en-US" sz="1800" dirty="0" smtClean="0">
                <a:solidFill>
                  <a:srgbClr val="006600"/>
                </a:solidFill>
              </a:rPr>
              <a:t>。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/>
            <a:endParaRPr lang="en-US" altLang="zh-CN" sz="1600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7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zh-CN" altLang="en-US" dirty="0"/>
              <a:t>一条语句实现下述函数的功能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2"/>
                <a:ext cx="8089900" cy="4863066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输入实数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:endParaRPr lang="en-US" altLang="zh-CN" sz="20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1,         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0,         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−1,      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参考代码：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条件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运算符与条件运算符的嵌套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/>
                  <a:t>float x; 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dirty="0" smtClean="0"/>
                  <a:t>char </a:t>
                </a:r>
                <a:r>
                  <a:rPr lang="en-US" altLang="zh-CN" dirty="0"/>
                  <a:t>y;</a:t>
                </a:r>
              </a:p>
              <a:p>
                <a:pPr lvl="1" indent="0">
                  <a:buNone/>
                </a:pPr>
                <a:r>
                  <a:rPr lang="en-US" altLang="zh-CN" dirty="0"/>
                  <a:t>y=(x&gt;0)?1:((x&lt;0)?-1:0); 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定义取符号的</a:t>
                </a:r>
                <a:r>
                  <a:rPr lang="zh-CN" altLang="en-US" sz="2000" dirty="0" smtClean="0"/>
                  <a:t>宏（编译预处理中将介绍）</a:t>
                </a:r>
                <a:endParaRPr lang="en-US" altLang="zh-CN" sz="2000" dirty="0"/>
              </a:p>
              <a:p>
                <a:pPr marL="914400" lvl="1" indent="-285750"/>
                <a:r>
                  <a:rPr lang="en-US" altLang="zh-CN" sz="1800" dirty="0"/>
                  <a:t>#define  SIGN(x)  ((x&gt;0)?1:((x&lt;0)?-1:0))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2"/>
                <a:ext cx="8089900" cy="4863066"/>
              </a:xfrm>
              <a:blipFill>
                <a:blip r:embed="rId2"/>
                <a:stretch>
                  <a:fillRect t="-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9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</a:t>
            </a:r>
            <a:r>
              <a:rPr lang="en-US" altLang="zh-CN" dirty="0"/>
              <a:t>—switch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722" y="1000839"/>
            <a:ext cx="8406555" cy="5345112"/>
          </a:xfrm>
        </p:spPr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switch 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（</a:t>
            </a:r>
            <a:r>
              <a:rPr lang="zh-CN" altLang="en-US" sz="1800" b="1" dirty="0">
                <a:solidFill>
                  <a:srgbClr val="7030A0"/>
                </a:solidFill>
                <a:cs typeface="Times New Roman" panose="02020603050405020304" pitchFamily="18" charset="0"/>
              </a:rPr>
              <a:t>表达式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）</a:t>
            </a:r>
            <a:endParaRPr lang="en-US" altLang="zh-CN" sz="1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case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　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常量表达式</a:t>
            </a:r>
            <a:r>
              <a:rPr lang="en-US" altLang="zh-CN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;  </a:t>
            </a:r>
            <a:r>
              <a:rPr lang="en-US" altLang="zh-CN" sz="1800" dirty="0">
                <a:solidFill>
                  <a:srgbClr val="7030A0"/>
                </a:solidFill>
                <a:cs typeface="Times New Roman" panose="02020603050405020304" pitchFamily="18" charset="0"/>
              </a:rPr>
              <a:t>[</a:t>
            </a:r>
            <a:r>
              <a:rPr lang="en-US" altLang="zh-CN" sz="1800" b="1" dirty="0">
                <a:solidFill>
                  <a:srgbClr val="7030A0"/>
                </a:solidFill>
                <a:cs typeface="Times New Roman" panose="02020603050405020304" pitchFamily="18" charset="0"/>
              </a:rPr>
              <a:t>break</a:t>
            </a:r>
            <a:r>
              <a:rPr lang="en-US" altLang="zh-CN" sz="1800" dirty="0">
                <a:solidFill>
                  <a:srgbClr val="7030A0"/>
                </a:solidFill>
                <a:cs typeface="Times New Roman" panose="02020603050405020304" pitchFamily="18" charset="0"/>
              </a:rPr>
              <a:t>;]</a:t>
            </a:r>
            <a:endParaRPr lang="zh-CN" altLang="en-US" sz="1800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case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　</a:t>
            </a:r>
            <a:r>
              <a:rPr lang="zh-CN" alt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常量表达式</a:t>
            </a:r>
            <a:r>
              <a:rPr lang="en-US" altLang="zh-CN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;  </a:t>
            </a:r>
            <a:r>
              <a:rPr lang="en-US" altLang="zh-CN" sz="1800" dirty="0">
                <a:solidFill>
                  <a:srgbClr val="7030A0"/>
                </a:solidFill>
                <a:cs typeface="Times New Roman" panose="02020603050405020304" pitchFamily="18" charset="0"/>
              </a:rPr>
              <a:t>[break;]</a:t>
            </a:r>
            <a:endParaRPr lang="zh-CN" altLang="en-US" sz="1800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…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case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　</a:t>
            </a:r>
            <a:r>
              <a:rPr lang="zh-CN" alt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常量表达式</a:t>
            </a:r>
            <a:r>
              <a:rPr lang="en-US" altLang="zh-CN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;  </a:t>
            </a:r>
            <a:r>
              <a:rPr lang="en-US" altLang="zh-CN" sz="1800" dirty="0">
                <a:solidFill>
                  <a:srgbClr val="7030A0"/>
                </a:solidFill>
                <a:cs typeface="Times New Roman" panose="02020603050405020304" pitchFamily="18" charset="0"/>
              </a:rPr>
              <a:t>[break;]</a:t>
            </a:r>
            <a:endParaRPr lang="zh-CN" altLang="en-US" sz="1800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default:  </a:t>
            </a:r>
            <a:r>
              <a:rPr lang="zh-CN" altLang="en-US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n+1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}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303DF"/>
                </a:solidFill>
                <a:cs typeface="Times New Roman" panose="02020603050405020304" pitchFamily="18" charset="0"/>
              </a:rPr>
              <a:t>注：</a:t>
            </a:r>
            <a:endParaRPr lang="en-US" altLang="zh-CN" sz="2000" b="1" dirty="0">
              <a:solidFill>
                <a:srgbClr val="0303DF"/>
              </a:solidFill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switch(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表达式</a:t>
            </a:r>
            <a:r>
              <a:rPr lang="en-US" altLang="zh-CN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中的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“表达式”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必须能计算出一个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整数值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cs typeface="Times New Roman" panose="02020603050405020304" pitchFamily="18" charset="0"/>
              </a:rPr>
              <a:t>case </a:t>
            </a:r>
            <a:r>
              <a:rPr lang="zh-CN" altLang="en-US" sz="1800" b="1" dirty="0">
                <a:cs typeface="Times New Roman" panose="02020603050405020304" pitchFamily="18" charset="0"/>
              </a:rPr>
              <a:t>语句中每个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常量表达式</a:t>
            </a:r>
            <a:r>
              <a:rPr lang="zh-CN" altLang="en-US" sz="1800" b="1" dirty="0">
                <a:solidFill>
                  <a:srgbClr val="0303DF"/>
                </a:solidFill>
                <a:cs typeface="Times New Roman" panose="02020603050405020304" pitchFamily="18" charset="0"/>
              </a:rPr>
              <a:t>必须是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常量</a:t>
            </a:r>
            <a:r>
              <a:rPr lang="zh-CN" altLang="en-US" sz="1800" b="1" dirty="0">
                <a:solidFill>
                  <a:srgbClr val="0303DF"/>
                </a:solidFill>
                <a:cs typeface="Times New Roman" panose="02020603050405020304" pitchFamily="18" charset="0"/>
              </a:rPr>
              <a:t>，可以是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字符常量、数值常量</a:t>
            </a:r>
            <a:r>
              <a:rPr lang="zh-CN" altLang="en-US" sz="1800" b="1" dirty="0">
                <a:solidFill>
                  <a:srgbClr val="0303DF"/>
                </a:solidFill>
                <a:cs typeface="Times New Roman" panose="02020603050405020304" pitchFamily="18" charset="0"/>
              </a:rPr>
              <a:t>等</a:t>
            </a:r>
            <a:r>
              <a:rPr lang="en-US" altLang="zh-CN" sz="1800" b="1" dirty="0">
                <a:solidFill>
                  <a:srgbClr val="0303DF"/>
                </a:solidFill>
                <a:cs typeface="Times New Roman" panose="02020603050405020304" pitchFamily="18" charset="0"/>
              </a:rPr>
              <a:t>;</a:t>
            </a:r>
          </a:p>
          <a:p>
            <a:pPr marL="971550" lvl="1"/>
            <a:r>
              <a:rPr lang="en-US" altLang="zh-CN" sz="1800" b="1" dirty="0">
                <a:cs typeface="Times New Roman" panose="02020603050405020304" pitchFamily="18" charset="0"/>
              </a:rPr>
              <a:t>case </a:t>
            </a:r>
            <a:r>
              <a:rPr lang="zh-CN" altLang="en-US" sz="1800" b="1" dirty="0">
                <a:cs typeface="Times New Roman" panose="02020603050405020304" pitchFamily="18" charset="0"/>
              </a:rPr>
              <a:t>语句中</a:t>
            </a:r>
            <a:r>
              <a:rPr lang="zh-CN" altLang="en-US" sz="1800" b="1" dirty="0" smtClean="0">
                <a:cs typeface="Times New Roman" panose="02020603050405020304" pitchFamily="18" charset="0"/>
              </a:rPr>
              <a:t>每个</a:t>
            </a:r>
            <a:r>
              <a:rPr lang="zh-CN" altLang="en-US" sz="1800" b="1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常量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表达式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必须是可以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转换为</a:t>
            </a:r>
            <a:r>
              <a:rPr lang="zh-CN" altLang="en-US" sz="18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整数</a:t>
            </a:r>
            <a:r>
              <a:rPr lang="zh-CN" altLang="en-US" sz="1800" b="1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类型</a:t>
            </a:r>
            <a:r>
              <a:rPr lang="zh-CN" alt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cs typeface="Times New Roman" panose="02020603050405020304" pitchFamily="18" charset="0"/>
              </a:rPr>
              <a:t>如</a:t>
            </a:r>
            <a:endParaRPr lang="en-US" altLang="zh-CN" sz="1800" b="1" dirty="0">
              <a:cs typeface="Times New Roman" panose="02020603050405020304" pitchFamily="18" charset="0"/>
            </a:endParaRPr>
          </a:p>
          <a:p>
            <a:pPr marL="1200150" lvl="2"/>
            <a:r>
              <a:rPr lang="zh-CN" altLang="en-US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字符</a:t>
            </a:r>
            <a:r>
              <a:rPr lang="zh-CN" altLang="en-US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ASCII</a:t>
            </a:r>
            <a:r>
              <a:rPr lang="zh-CN" altLang="en-US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可以转换为整数</a:t>
            </a:r>
            <a:r>
              <a:rPr lang="en-US" altLang="zh-CN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;   </a:t>
            </a:r>
            <a:r>
              <a:rPr lang="zh-CN" altLang="en-US" sz="1600" b="1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枚举</a:t>
            </a:r>
            <a:r>
              <a:rPr lang="zh-CN" altLang="en-US" sz="1600" b="1" dirty="0">
                <a:solidFill>
                  <a:srgbClr val="0070C0"/>
                </a:solidFill>
                <a:cs typeface="Times New Roman" panose="02020603050405020304" pitchFamily="18" charset="0"/>
              </a:rPr>
              <a:t>类型数据也可以转换为整数；</a:t>
            </a:r>
            <a:endParaRPr lang="en-US" altLang="zh-CN" sz="16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solidFill>
                  <a:srgbClr val="006600"/>
                </a:solidFill>
                <a:cs typeface="Times New Roman" panose="02020603050405020304" pitchFamily="18" charset="0"/>
              </a:rPr>
              <a:t>break</a:t>
            </a:r>
            <a:r>
              <a:rPr lang="zh-CN" altLang="en-US" sz="1800" b="1" dirty="0">
                <a:solidFill>
                  <a:srgbClr val="006600"/>
                </a:solidFill>
                <a:cs typeface="Times New Roman" panose="02020603050405020304" pitchFamily="18" charset="0"/>
              </a:rPr>
              <a:t>：退出或结束</a:t>
            </a:r>
            <a:r>
              <a:rPr lang="en-US" altLang="zh-CN" sz="1800" b="1" dirty="0">
                <a:solidFill>
                  <a:srgbClr val="006600"/>
                </a:solidFill>
                <a:cs typeface="Times New Roman" panose="02020603050405020304" pitchFamily="18" charset="0"/>
              </a:rPr>
              <a:t>switch</a:t>
            </a:r>
            <a:r>
              <a:rPr lang="zh-CN" altLang="en-US" sz="1800" b="1" dirty="0">
                <a:solidFill>
                  <a:srgbClr val="006600"/>
                </a:solidFill>
                <a:cs typeface="Times New Roman" panose="02020603050405020304" pitchFamily="18" charset="0"/>
              </a:rPr>
              <a:t>语句</a:t>
            </a:r>
            <a:r>
              <a:rPr lang="zh-CN" altLang="en-US" sz="1800" b="1" dirty="0" smtClean="0">
                <a:solidFill>
                  <a:srgbClr val="006600"/>
                </a:solidFill>
                <a:cs typeface="Times New Roman" panose="02020603050405020304" pitchFamily="18" charset="0"/>
              </a:rPr>
              <a:t>；</a:t>
            </a:r>
            <a:endParaRPr lang="en-US" altLang="zh-CN" sz="1800" b="1" dirty="0" smtClean="0">
              <a:solidFill>
                <a:srgbClr val="006600"/>
              </a:solidFill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case</a:t>
            </a:r>
            <a:r>
              <a:rPr lang="zh-CN" altLang="en-US" sz="18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语句的顺序任意；（但其顺序可能影响执行效率）</a:t>
            </a:r>
            <a:endParaRPr lang="zh-CN" altLang="en-US" sz="18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switch</a:t>
            </a:r>
            <a:r>
              <a:rPr lang="zh-CN" altLang="en-US" dirty="0"/>
              <a:t>语句的执行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722" y="1000839"/>
            <a:ext cx="8406555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00"/>
                </a:solidFill>
                <a:ea typeface="宋体" panose="02010600030101010101" pitchFamily="2" charset="-122"/>
              </a:rPr>
              <a:t>计算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switch(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表达式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中</a:t>
            </a:r>
            <a:r>
              <a:rPr lang="zh-CN" altLang="en-US" sz="2000" dirty="0">
                <a:solidFill>
                  <a:srgbClr val="7030A0"/>
                </a:solidFill>
                <a:ea typeface="宋体" panose="02010600030101010101" pitchFamily="2" charset="-122"/>
              </a:rPr>
              <a:t>“表达式”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000000"/>
                </a:solidFill>
                <a:ea typeface="宋体" panose="02010600030101010101" pitchFamily="2" charset="-122"/>
              </a:rPr>
              <a:t>值；</a:t>
            </a:r>
            <a:endParaRPr lang="en-US" altLang="zh-CN" sz="20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17145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a typeface="宋体" panose="02010600030101010101" pitchFamily="2" charset="-122"/>
              </a:rPr>
              <a:t>将</a:t>
            </a:r>
            <a:r>
              <a:rPr lang="zh-CN" altLang="en-US" sz="2000" dirty="0" smtClean="0">
                <a:solidFill>
                  <a:srgbClr val="7030A0"/>
                </a:solidFill>
                <a:ea typeface="宋体" panose="02010600030101010101" pitchFamily="2" charset="-122"/>
              </a:rPr>
              <a:t>该值</a:t>
            </a:r>
            <a:r>
              <a:rPr lang="zh-CN" altLang="en-US" sz="2000" dirty="0" smtClean="0">
                <a:solidFill>
                  <a:srgbClr val="0000CC"/>
                </a:solidFill>
                <a:ea typeface="宋体" panose="02010600030101010101" pitchFamily="2" charset="-122"/>
              </a:rPr>
              <a:t>与“常量表达式</a:t>
            </a:r>
            <a:r>
              <a:rPr lang="en-US" altLang="zh-CN" sz="2000" dirty="0" smtClean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solidFill>
                  <a:srgbClr val="0000CC"/>
                </a:solidFill>
                <a:ea typeface="宋体" panose="02010600030101010101" pitchFamily="2" charset="-122"/>
              </a:rPr>
              <a:t>”</a:t>
            </a:r>
            <a:r>
              <a:rPr lang="zh-CN" altLang="en-US" sz="2000" dirty="0" smtClean="0">
                <a:ea typeface="宋体" panose="02010600030101010101" pitchFamily="2" charset="-122"/>
              </a:rPr>
              <a:t>的值进行比较；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marL="80010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ea typeface="宋体" panose="02010600030101010101" pitchFamily="2" charset="-122"/>
              </a:rPr>
              <a:t>如果</a:t>
            </a:r>
            <a:r>
              <a:rPr lang="zh-CN" altLang="en-US" sz="1800" dirty="0">
                <a:ea typeface="宋体" panose="02010600030101010101" pitchFamily="2" charset="-122"/>
              </a:rPr>
              <a:t>相等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1428750" lvl="2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ea typeface="宋体" panose="02010600030101010101" pitchFamily="2" charset="-122"/>
              </a:rPr>
              <a:t>则执行“语句块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ea typeface="宋体" panose="02010600030101010101" pitchFamily="2" charset="-122"/>
              </a:rPr>
              <a:t>”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 marL="1428750" lvl="2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直到</a:t>
            </a:r>
            <a:r>
              <a:rPr lang="zh-CN" altLang="en-US" sz="1600" b="1" dirty="0">
                <a:solidFill>
                  <a:srgbClr val="C00000"/>
                </a:solidFill>
                <a:ea typeface="宋体" panose="02010600030101010101" pitchFamily="2" charset="-122"/>
              </a:rPr>
              <a:t>执行到</a:t>
            </a:r>
            <a:r>
              <a:rPr lang="en-US" altLang="zh-CN" sz="1600" b="1" dirty="0">
                <a:solidFill>
                  <a:srgbClr val="C00000"/>
                </a:solidFill>
                <a:ea typeface="宋体" panose="02010600030101010101" pitchFamily="2" charset="-122"/>
              </a:rPr>
              <a:t>break</a:t>
            </a:r>
            <a:r>
              <a:rPr lang="zh-CN" altLang="en-US" sz="1600" b="1" dirty="0">
                <a:solidFill>
                  <a:srgbClr val="C00000"/>
                </a:solidFill>
                <a:ea typeface="宋体" panose="02010600030101010101" pitchFamily="2" charset="-122"/>
              </a:rPr>
              <a:t>语句，退出</a:t>
            </a:r>
            <a:r>
              <a:rPr lang="en-US" altLang="zh-CN" sz="1600" b="1" dirty="0">
                <a:solidFill>
                  <a:srgbClr val="C00000"/>
                </a:solidFill>
                <a:ea typeface="宋体" panose="02010600030101010101" pitchFamily="2" charset="-122"/>
              </a:rPr>
              <a:t>switch</a:t>
            </a:r>
            <a:r>
              <a:rPr lang="zh-CN" altLang="en-US" sz="1600" dirty="0">
                <a:ea typeface="宋体" panose="02010600030101010101" pitchFamily="2" charset="-122"/>
              </a:rPr>
              <a:t>；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800100" lvl="1">
              <a:buFont typeface="Wingdings" panose="05000000000000000000" pitchFamily="2" charset="2"/>
              <a:buChar char="l"/>
            </a:pPr>
            <a:r>
              <a:rPr lang="zh-CN" altLang="en-US" sz="1800" dirty="0">
                <a:ea typeface="宋体" panose="02010600030101010101" pitchFamily="2" charset="-122"/>
              </a:rPr>
              <a:t>如果不相等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1428750" lvl="2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ea typeface="宋体" panose="02010600030101010101" pitchFamily="2" charset="-122"/>
              </a:rPr>
              <a:t>则</a:t>
            </a:r>
            <a:r>
              <a:rPr lang="zh-CN" altLang="en-US" sz="1600" dirty="0" smtClean="0">
                <a:solidFill>
                  <a:srgbClr val="0000CC"/>
                </a:solidFill>
                <a:ea typeface="宋体" panose="02010600030101010101" pitchFamily="2" charset="-122"/>
              </a:rPr>
              <a:t>将该值与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“常量表达式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”的值进行比较</a:t>
            </a:r>
            <a:r>
              <a:rPr lang="zh-CN" altLang="en-US" sz="1600" dirty="0">
                <a:ea typeface="宋体" panose="02010600030101010101" pitchFamily="2" charset="-122"/>
              </a:rPr>
              <a:t>；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80010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ea typeface="宋体" panose="02010600030101010101" pitchFamily="2" charset="-122"/>
              </a:rPr>
              <a:t>依此类推；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如果</a:t>
            </a:r>
            <a:r>
              <a:rPr lang="zh-CN" alt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该值</a:t>
            </a:r>
            <a:r>
              <a:rPr lang="zh-CN" altLang="en-US" sz="2000" dirty="0" smtClean="0">
                <a:solidFill>
                  <a:srgbClr val="0000CC"/>
                </a:solidFill>
                <a:ea typeface="宋体" panose="02010600030101010101" pitchFamily="2" charset="-122"/>
              </a:rPr>
              <a:t>与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“常量表达式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” 、 “常量表达式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”、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…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、 “常量表达式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”的值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均</a:t>
            </a:r>
            <a:r>
              <a:rPr lang="zh-CN" altLang="en-US" sz="2000" dirty="0">
                <a:solidFill>
                  <a:srgbClr val="C00000"/>
                </a:solidFill>
                <a:ea typeface="宋体" panose="02010600030101010101" pitchFamily="2" charset="-122"/>
              </a:rPr>
              <a:t>不</a:t>
            </a:r>
            <a:r>
              <a:rPr lang="zh-CN" altLang="en-US" sz="2000" dirty="0" smtClean="0">
                <a:solidFill>
                  <a:srgbClr val="C00000"/>
                </a:solidFill>
                <a:ea typeface="宋体" panose="02010600030101010101" pitchFamily="2" charset="-122"/>
              </a:rPr>
              <a:t>相等</a:t>
            </a:r>
            <a:endParaRPr lang="en-US" altLang="zh-CN" sz="200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则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执行</a:t>
            </a:r>
            <a:r>
              <a:rPr lang="en-US" altLang="zh-CN" sz="1800" dirty="0" err="1">
                <a:solidFill>
                  <a:srgbClr val="C00000"/>
                </a:solidFill>
                <a:ea typeface="宋体" panose="02010600030101010101" pitchFamily="2" charset="-122"/>
              </a:rPr>
              <a:t>defalt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中定义的“</a:t>
            </a:r>
            <a:r>
              <a:rPr lang="zh-CN" altLang="en-US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n+1</a:t>
            </a:r>
            <a:r>
              <a:rPr lang="zh-CN" altLang="en-US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”</a:t>
            </a:r>
            <a:endParaRPr lang="en-US" altLang="zh-CN" sz="18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然后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退出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switch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defTabSz="91440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8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关系运算符和关系表达式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分支结构需要使用关系运算及关系表达式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7030A0"/>
                </a:solidFill>
              </a:rPr>
              <a:t>关系运算符（</a:t>
            </a:r>
            <a:r>
              <a:rPr lang="en-US" altLang="zh-CN" b="1" dirty="0">
                <a:solidFill>
                  <a:srgbClr val="7030A0"/>
                </a:solidFill>
              </a:rPr>
              <a:t>6</a:t>
            </a:r>
            <a:r>
              <a:rPr lang="zh-CN" altLang="en-US" b="1" dirty="0">
                <a:solidFill>
                  <a:srgbClr val="7030A0"/>
                </a:solidFill>
              </a:rPr>
              <a:t>个）</a:t>
            </a:r>
            <a:endParaRPr lang="en-US" altLang="zh-CN" b="1" dirty="0">
              <a:solidFill>
                <a:srgbClr val="7030A0"/>
              </a:solidFill>
            </a:endParaRP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&gt;=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大于或等于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小于或等于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endParaRPr lang="en-US" altLang="zh-CN" sz="18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=</a:t>
            </a:r>
            <a:r>
              <a:rPr lang="en-US" altLang="zh-CN" sz="18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不等于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378453" y="2624170"/>
            <a:ext cx="3097213" cy="1346003"/>
            <a:chOff x="4125074" y="1718255"/>
            <a:chExt cx="3097213" cy="1308713"/>
          </a:xfrm>
        </p:grpSpPr>
        <p:sp>
          <p:nvSpPr>
            <p:cNvPr id="5" name="AutoShape 5"/>
            <p:cNvSpPr>
              <a:spLocks/>
            </p:cNvSpPr>
            <p:nvPr/>
          </p:nvSpPr>
          <p:spPr bwMode="auto">
            <a:xfrm>
              <a:off x="4125074" y="1718255"/>
              <a:ext cx="360363" cy="1308713"/>
            </a:xfrm>
            <a:prstGeom prst="rightBrace">
              <a:avLst>
                <a:gd name="adj1" fmla="val 34949"/>
                <a:gd name="adj2" fmla="val 50000"/>
              </a:avLst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4556874" y="2030312"/>
              <a:ext cx="2665413" cy="791826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 dirty="0">
                  <a:latin typeface="+mn-ea"/>
                  <a:ea typeface="+mn-ea"/>
                </a:rPr>
                <a:t>优先级</a:t>
              </a:r>
              <a:r>
                <a:rPr lang="zh-CN" altLang="en-US" sz="2400" dirty="0" smtClean="0">
                  <a:latin typeface="+mn-ea"/>
                  <a:ea typeface="+mn-ea"/>
                </a:rPr>
                <a:t>相同（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+mn-ea"/>
                  <a:ea typeface="+mn-ea"/>
                </a:rPr>
                <a:t>高</a:t>
              </a:r>
              <a:r>
                <a:rPr lang="zh-CN" altLang="en-US" sz="2400" dirty="0" smtClean="0">
                  <a:latin typeface="+mn-ea"/>
                  <a:ea typeface="+mn-ea"/>
                </a:rPr>
                <a:t>）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3378453" y="4265448"/>
            <a:ext cx="3241675" cy="793751"/>
            <a:chOff x="2426" y="2341"/>
            <a:chExt cx="2042" cy="576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2426" y="2432"/>
              <a:ext cx="272" cy="409"/>
            </a:xfrm>
            <a:prstGeom prst="rightBrace">
              <a:avLst>
                <a:gd name="adj1" fmla="val 12531"/>
                <a:gd name="adj2" fmla="val 50000"/>
              </a:avLst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89" y="2341"/>
              <a:ext cx="167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 dirty="0">
                  <a:latin typeface="+mn-ea"/>
                  <a:ea typeface="+mn-ea"/>
                </a:rPr>
                <a:t>优先级</a:t>
              </a:r>
              <a:r>
                <a:rPr lang="zh-CN" altLang="en-US" sz="2400" dirty="0" smtClean="0">
                  <a:latin typeface="+mn-ea"/>
                  <a:ea typeface="+mn-ea"/>
                </a:rPr>
                <a:t>相同（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+mn-ea"/>
                  <a:ea typeface="+mn-ea"/>
                </a:rPr>
                <a:t>低</a:t>
              </a:r>
              <a:r>
                <a:rPr lang="zh-CN" altLang="en-US" sz="2400" dirty="0" smtClean="0">
                  <a:latin typeface="+mn-ea"/>
                  <a:ea typeface="+mn-ea"/>
                </a:rPr>
                <a:t>）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54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</a:t>
            </a:r>
            <a:r>
              <a:rPr lang="en-US" altLang="zh-CN" dirty="0"/>
              <a:t>—switch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F39BAA-27C5-42CB-BBBF-83816FF4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35062"/>
            <a:ext cx="8089900" cy="486306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switch(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“表达式”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必须能计算出一个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整数值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如：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int </a:t>
            </a:r>
            <a:r>
              <a:rPr lang="en-US" altLang="zh-CN" dirty="0" err="1"/>
              <a:t>a,b</a:t>
            </a:r>
            <a:r>
              <a:rPr lang="en-US" altLang="zh-CN" dirty="0"/>
              <a:t>;  char c;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switch(a)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是整数值；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switch(</a:t>
            </a:r>
            <a:r>
              <a:rPr lang="en-US" altLang="zh-CN" dirty="0" err="1"/>
              <a:t>a+b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(</a:t>
            </a:r>
            <a:r>
              <a:rPr lang="en-US" altLang="zh-CN" dirty="0" err="1"/>
              <a:t>a+b</a:t>
            </a:r>
            <a:r>
              <a:rPr lang="en-US" altLang="zh-CN" dirty="0"/>
              <a:t>)</a:t>
            </a:r>
            <a:r>
              <a:rPr lang="zh-CN" altLang="en-US" dirty="0"/>
              <a:t>是整数值；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 switch(a&gt;b)</a:t>
            </a:r>
            <a:r>
              <a:rPr lang="zh-CN" altLang="en-US" dirty="0"/>
              <a:t>：</a:t>
            </a:r>
            <a:r>
              <a:rPr lang="en-US" altLang="zh-CN" dirty="0"/>
              <a:t>a&gt;b</a:t>
            </a:r>
            <a:r>
              <a:rPr lang="zh-CN" altLang="en-US" dirty="0"/>
              <a:t>的值是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switch(a!=b)</a:t>
            </a:r>
            <a:r>
              <a:rPr lang="zh-CN" altLang="en-US" dirty="0"/>
              <a:t>：</a:t>
            </a:r>
            <a:r>
              <a:rPr lang="en-US" altLang="zh-CN" dirty="0"/>
              <a:t>a&gt;b</a:t>
            </a:r>
            <a:r>
              <a:rPr lang="zh-CN" altLang="en-US" dirty="0"/>
              <a:t>的值是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switch(c)</a:t>
            </a:r>
            <a:r>
              <a:rPr lang="zh-CN" altLang="en-US" dirty="0"/>
              <a:t>：</a:t>
            </a:r>
            <a:r>
              <a:rPr lang="en-US" altLang="zh-CN" dirty="0"/>
              <a:t>c</a:t>
            </a:r>
            <a:r>
              <a:rPr lang="zh-CN" altLang="en-US" dirty="0"/>
              <a:t>的值是</a:t>
            </a:r>
            <a:r>
              <a:rPr lang="en-US" altLang="zh-CN" dirty="0"/>
              <a:t>ASCII</a:t>
            </a:r>
            <a:r>
              <a:rPr lang="zh-CN" altLang="en-US" dirty="0"/>
              <a:t>表中的字符，如 </a:t>
            </a:r>
            <a:r>
              <a:rPr lang="en-US" altLang="zh-CN" dirty="0"/>
              <a:t>‘a’</a:t>
            </a:r>
            <a:r>
              <a:rPr lang="zh-CN" altLang="en-US" dirty="0"/>
              <a:t>，或</a:t>
            </a:r>
            <a:r>
              <a:rPr lang="en-US" altLang="zh-CN" dirty="0"/>
              <a:t>0x61</a:t>
            </a:r>
            <a:r>
              <a:rPr lang="zh-CN" altLang="en-US" dirty="0"/>
              <a:t>；</a:t>
            </a:r>
            <a:endParaRPr lang="en-US" altLang="zh-CN" dirty="0"/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/>
              <a:t>可以利用       </a:t>
            </a:r>
            <a:r>
              <a:rPr lang="en-US" altLang="zh-CN" sz="1600" dirty="0"/>
              <a:t>case ‘a’: </a:t>
            </a:r>
            <a:r>
              <a:rPr lang="zh-CN" altLang="en-US" sz="1600" dirty="0" smtClean="0"/>
              <a:t>程序段</a:t>
            </a:r>
            <a:r>
              <a:rPr lang="en-US" altLang="zh-CN" sz="1600" dirty="0" smtClean="0"/>
              <a:t>A;</a:t>
            </a:r>
            <a:r>
              <a:rPr lang="zh-CN" altLang="en-US" sz="1600" dirty="0" smtClean="0"/>
              <a:t> </a:t>
            </a:r>
            <a:endParaRPr lang="en-US" altLang="zh-CN" sz="1600" dirty="0"/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/>
              <a:t>也可以利用   </a:t>
            </a:r>
            <a:r>
              <a:rPr lang="en-US" altLang="zh-CN" sz="1600" dirty="0"/>
              <a:t>case 0x61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程序段</a:t>
            </a:r>
            <a:r>
              <a:rPr lang="en-US" altLang="zh-CN" sz="1600" dirty="0" smtClean="0"/>
              <a:t>B;     </a:t>
            </a:r>
            <a:endParaRPr lang="en-US" altLang="zh-CN" sz="1600" dirty="0"/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rgbClr val="7030A0"/>
                </a:solidFill>
              </a:rPr>
              <a:t>尽管上述</a:t>
            </a:r>
            <a:r>
              <a:rPr lang="zh-CN" altLang="en-US" sz="1600" dirty="0">
                <a:solidFill>
                  <a:srgbClr val="7030A0"/>
                </a:solidFill>
              </a:rPr>
              <a:t>两个</a:t>
            </a:r>
            <a:r>
              <a:rPr lang="en-US" altLang="zh-CN" sz="1600" dirty="0">
                <a:solidFill>
                  <a:srgbClr val="7030A0"/>
                </a:solidFill>
              </a:rPr>
              <a:t>case</a:t>
            </a:r>
            <a:r>
              <a:rPr lang="zh-CN" altLang="en-US" sz="1600" dirty="0">
                <a:solidFill>
                  <a:srgbClr val="7030A0"/>
                </a:solidFill>
              </a:rPr>
              <a:t>语句等价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但不能出现在</a:t>
            </a:r>
            <a:r>
              <a:rPr lang="zh-CN" altLang="en-US" sz="1600" dirty="0"/>
              <a:t>同一个</a:t>
            </a:r>
            <a:r>
              <a:rPr lang="en-US" altLang="zh-CN" sz="1600" dirty="0"/>
              <a:t>switch</a:t>
            </a:r>
            <a:r>
              <a:rPr lang="zh-CN" altLang="en-US" sz="1600" dirty="0"/>
              <a:t>语句</a:t>
            </a:r>
            <a:r>
              <a:rPr lang="zh-CN" altLang="en-US" sz="1600" dirty="0" smtClean="0"/>
              <a:t>中，否则当</a:t>
            </a:r>
            <a:r>
              <a:rPr lang="en-US" altLang="zh-CN" sz="1600" dirty="0" smtClean="0"/>
              <a:t>c=‘a’</a:t>
            </a:r>
            <a:r>
              <a:rPr lang="zh-CN" altLang="en-US" sz="1600" dirty="0" smtClean="0"/>
              <a:t>时，无法选择应该执行程序段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还是执行程序段</a:t>
            </a:r>
            <a:r>
              <a:rPr lang="en-US" altLang="zh-CN" sz="1600" dirty="0" smtClean="0"/>
              <a:t>B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dirty="0"/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6575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</a:t>
            </a:r>
            <a:r>
              <a:rPr lang="en-US" altLang="zh-CN" dirty="0"/>
              <a:t>—</a:t>
            </a:r>
            <a:r>
              <a:rPr lang="zh-CN" altLang="en-US" dirty="0"/>
              <a:t>常量表达式为整数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55052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</a:t>
            </a:r>
            <a:r>
              <a:rPr lang="en-US" altLang="zh-CN" sz="1600" dirty="0" err="1">
                <a:solidFill>
                  <a:srgbClr val="C00000"/>
                </a:solidFill>
              </a:rPr>
              <a:t>int</a:t>
            </a:r>
            <a:r>
              <a:rPr lang="en-US" altLang="zh-CN" sz="1600" dirty="0">
                <a:solidFill>
                  <a:srgbClr val="C00000"/>
                </a:solidFill>
              </a:rPr>
              <a:t> today;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("Input today (0-6):");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</a:t>
            </a:r>
            <a:r>
              <a:rPr lang="en-US" altLang="zh-CN" sz="1600" b="1" dirty="0" err="1">
                <a:solidFill>
                  <a:srgbClr val="7030A0"/>
                </a:solidFill>
              </a:rPr>
              <a:t>scanf</a:t>
            </a:r>
            <a:r>
              <a:rPr lang="en-US" altLang="zh-CN" sz="1600" b="1" dirty="0">
                <a:solidFill>
                  <a:srgbClr val="7030A0"/>
                </a:solidFill>
              </a:rPr>
              <a:t>("%</a:t>
            </a:r>
            <a:r>
              <a:rPr lang="en-US" altLang="zh-CN" sz="1600" b="1" dirty="0" err="1">
                <a:solidFill>
                  <a:srgbClr val="7030A0"/>
                </a:solidFill>
              </a:rPr>
              <a:t>d",&amp;today</a:t>
            </a:r>
            <a:r>
              <a:rPr lang="en-US" altLang="zh-CN" sz="1600" b="1" dirty="0">
                <a:solidFill>
                  <a:srgbClr val="7030A0"/>
                </a:solidFill>
              </a:rPr>
              <a:t>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>
                <a:solidFill>
                  <a:srgbClr val="0000CC"/>
                </a:solidFill>
              </a:rPr>
              <a:t>switch(</a:t>
            </a:r>
            <a:r>
              <a:rPr lang="en-US" altLang="zh-CN" sz="1600" dirty="0">
                <a:solidFill>
                  <a:srgbClr val="C00000"/>
                </a:solidFill>
              </a:rPr>
              <a:t>today</a:t>
            </a:r>
            <a:r>
              <a:rPr lang="en-US" altLang="zh-CN" sz="1600" dirty="0"/>
              <a:t>)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case 1:   //1: </a:t>
            </a:r>
            <a:r>
              <a:rPr lang="zh-CN" altLang="en-US" sz="1600" dirty="0"/>
              <a:t>常量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(“Monday\n");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case 2: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Tuesday\n");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case 3: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Wednesday\n");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  case 4: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Thursday\n");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</a:t>
            </a:r>
            <a:endParaRPr lang="zh-CN" altLang="en-US" sz="1600" dirty="0">
              <a:solidFill>
                <a:srgbClr val="006600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746048" y="1137517"/>
            <a:ext cx="4055052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5: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Friday\n");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</a:t>
            </a:r>
            <a:r>
              <a:rPr lang="en-US" altLang="zh-CN" sz="1600" dirty="0"/>
              <a:t> 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6: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err="1" smtClean="0"/>
              <a:t>Satday</a:t>
            </a:r>
            <a:r>
              <a:rPr lang="en-US" altLang="zh-CN" sz="1600" dirty="0" smtClean="0"/>
              <a:t>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0: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Sunday\n");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Error\n");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 smtClean="0"/>
              <a:t>}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600" dirty="0" smtClean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注意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break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语句的使用。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4746048" y="1090741"/>
            <a:ext cx="3537714" cy="1336575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，输出：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Sunday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；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，输出：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Monday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；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输入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0~6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以外的值，如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7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，输出：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Error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；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27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</a:t>
            </a:r>
            <a:r>
              <a:rPr lang="en-US" altLang="zh-CN" dirty="0"/>
              <a:t>—break</a:t>
            </a:r>
            <a:r>
              <a:rPr lang="zh-CN" altLang="en-US" dirty="0"/>
              <a:t>语句的使用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55052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</a:t>
            </a:r>
            <a:r>
              <a:rPr lang="en-US" altLang="zh-CN" sz="1600" dirty="0" err="1">
                <a:solidFill>
                  <a:srgbClr val="C00000"/>
                </a:solidFill>
              </a:rPr>
              <a:t>int</a:t>
            </a:r>
            <a:r>
              <a:rPr lang="en-US" altLang="zh-CN" sz="1600" dirty="0">
                <a:solidFill>
                  <a:srgbClr val="C00000"/>
                </a:solidFill>
              </a:rPr>
              <a:t> today;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("Input today (0-6):");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</a:t>
            </a:r>
            <a:r>
              <a:rPr lang="en-US" altLang="zh-CN" sz="1600" b="1" dirty="0" err="1">
                <a:solidFill>
                  <a:srgbClr val="7030A0"/>
                </a:solidFill>
              </a:rPr>
              <a:t>scanf</a:t>
            </a:r>
            <a:r>
              <a:rPr lang="en-US" altLang="zh-CN" sz="1600" b="1" dirty="0">
                <a:solidFill>
                  <a:srgbClr val="7030A0"/>
                </a:solidFill>
              </a:rPr>
              <a:t>("%</a:t>
            </a:r>
            <a:r>
              <a:rPr lang="en-US" altLang="zh-CN" sz="1600" b="1" dirty="0" err="1">
                <a:solidFill>
                  <a:srgbClr val="7030A0"/>
                </a:solidFill>
              </a:rPr>
              <a:t>d",&amp;today</a:t>
            </a:r>
            <a:r>
              <a:rPr lang="en-US" altLang="zh-CN" sz="1600" b="1" dirty="0">
                <a:solidFill>
                  <a:srgbClr val="7030A0"/>
                </a:solidFill>
              </a:rPr>
              <a:t>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>
                <a:solidFill>
                  <a:srgbClr val="0000CC"/>
                </a:solidFill>
              </a:rPr>
              <a:t>switch(today</a:t>
            </a:r>
            <a:r>
              <a:rPr lang="en-US" altLang="zh-CN" sz="1600" dirty="0"/>
              <a:t>)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case 1:   //1: </a:t>
            </a:r>
            <a:r>
              <a:rPr lang="zh-CN" altLang="en-US" sz="1600" dirty="0"/>
              <a:t>常量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(“Monday\n");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smtClean="0">
                <a:solidFill>
                  <a:srgbClr val="C00000"/>
                </a:solidFill>
              </a:rPr>
              <a:t>//break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case 2: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Tuesday\n");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smtClean="0">
                <a:solidFill>
                  <a:srgbClr val="C00000"/>
                </a:solidFill>
              </a:rPr>
              <a:t>//break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case 3: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Wednesday\n");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smtClean="0">
                <a:solidFill>
                  <a:srgbClr val="C00000"/>
                </a:solidFill>
              </a:rPr>
              <a:t>//break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  case 4: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Thursday\n");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</a:t>
            </a:r>
            <a:endParaRPr lang="zh-CN" altLang="en-US" sz="1600" dirty="0">
              <a:solidFill>
                <a:srgbClr val="006600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746048" y="1137517"/>
            <a:ext cx="4055052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5: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Friday\n");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</a:t>
            </a:r>
            <a:r>
              <a:rPr lang="en-US" altLang="zh-CN" sz="1600" dirty="0"/>
              <a:t> 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6: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err="1" smtClean="0"/>
              <a:t>Satday</a:t>
            </a:r>
            <a:r>
              <a:rPr lang="en-US" altLang="zh-CN" sz="1600" dirty="0" smtClean="0"/>
              <a:t>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0: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Sunday\n");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Error\n");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 smtClean="0"/>
              <a:t>}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600" dirty="0" smtClean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注意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break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语句的使用。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4977245" y="1135063"/>
            <a:ext cx="3823855" cy="2194560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如果输入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，输出：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Monday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Tuesday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Wednesday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，输出：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  Wednesday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 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99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/>
              <a:t>—break</a:t>
            </a:r>
            <a:r>
              <a:rPr lang="zh-CN" altLang="en-US" dirty="0"/>
              <a:t>语句的使用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3847235" cy="5345112"/>
          </a:xfrm>
          <a:ln w="9525">
            <a:solidFill>
              <a:schemeClr val="tx1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today;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("Input today (1-7):");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scanf</a:t>
            </a:r>
            <a:r>
              <a:rPr lang="en-US" altLang="zh-CN" sz="1600" dirty="0"/>
              <a:t>("%</a:t>
            </a:r>
            <a:r>
              <a:rPr lang="en-US" altLang="zh-CN" sz="1600" dirty="0" err="1"/>
              <a:t>d",&amp;today</a:t>
            </a:r>
            <a:r>
              <a:rPr lang="en-US" altLang="zh-CN" sz="1600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switch(today)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1: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	case 2: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3: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4: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5: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en-US" altLang="zh-CN" sz="1600" dirty="0">
                <a:solidFill>
                  <a:srgbClr val="006600"/>
                </a:solidFill>
              </a:rPr>
              <a:t>Workdays</a:t>
            </a:r>
            <a:r>
              <a:rPr lang="en-US" altLang="zh-CN" sz="1600" dirty="0"/>
              <a:t>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00CC"/>
                </a:solidFill>
              </a:rPr>
              <a:t>     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6: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0: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en-US" altLang="zh-CN" sz="1600" dirty="0">
                <a:solidFill>
                  <a:srgbClr val="006600"/>
                </a:solidFill>
              </a:rPr>
              <a:t>Weekends</a:t>
            </a:r>
            <a:r>
              <a:rPr lang="en-US" altLang="zh-CN" sz="1600" dirty="0"/>
              <a:t>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00CC"/>
                </a:solidFill>
              </a:rPr>
              <a:t>     break;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912302" y="1116735"/>
            <a:ext cx="3663373" cy="5345112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("Error");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}</a:t>
            </a:r>
            <a:endParaRPr lang="zh-CN" altLang="en-US" sz="1600" dirty="0"/>
          </a:p>
        </p:txBody>
      </p:sp>
      <p:sp>
        <p:nvSpPr>
          <p:cNvPr id="6" name="圆角矩形标注 5"/>
          <p:cNvSpPr/>
          <p:nvPr/>
        </p:nvSpPr>
        <p:spPr bwMode="auto">
          <a:xfrm>
            <a:off x="4333010" y="2710339"/>
            <a:ext cx="4137659" cy="905697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1,2,3,4,5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，均输出：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Workdays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0,6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，均输出：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Weekends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0~6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以外的值，输出：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Error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</a:t>
            </a:r>
            <a:r>
              <a:rPr lang="en-US" altLang="zh-CN" dirty="0"/>
              <a:t>—</a:t>
            </a:r>
            <a:r>
              <a:rPr lang="zh-CN" altLang="en-US" dirty="0"/>
              <a:t>常量表达式为字符型数据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55052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char c;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(“Input </a:t>
            </a:r>
            <a:r>
              <a:rPr lang="zh-CN" altLang="en-US" sz="1600" dirty="0"/>
              <a:t>成绩等级</a:t>
            </a:r>
            <a:r>
              <a:rPr lang="en-US" altLang="zh-CN" sz="1600" dirty="0"/>
              <a:t>(A~F):");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C00000"/>
                </a:solidFill>
              </a:rPr>
              <a:t>  </a:t>
            </a:r>
            <a:r>
              <a:rPr lang="en-US" altLang="zh-CN" sz="1600" b="1" dirty="0" err="1">
                <a:solidFill>
                  <a:srgbClr val="C00000"/>
                </a:solidFill>
              </a:rPr>
              <a:t>fflush</a:t>
            </a:r>
            <a:r>
              <a:rPr lang="en-US" altLang="zh-CN" sz="1600" b="1" dirty="0">
                <a:solidFill>
                  <a:srgbClr val="C00000"/>
                </a:solidFill>
              </a:rPr>
              <a:t>(stdin);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</a:t>
            </a:r>
            <a:r>
              <a:rPr lang="en-US" altLang="zh-CN" sz="1600" b="1" dirty="0" err="1">
                <a:solidFill>
                  <a:srgbClr val="7030A0"/>
                </a:solidFill>
              </a:rPr>
              <a:t>scanf</a:t>
            </a:r>
            <a:r>
              <a:rPr lang="en-US" altLang="zh-CN" sz="1600" b="1" dirty="0">
                <a:solidFill>
                  <a:srgbClr val="7030A0"/>
                </a:solidFill>
              </a:rPr>
              <a:t>("%</a:t>
            </a:r>
            <a:r>
              <a:rPr lang="en-US" altLang="zh-CN" sz="1600" b="1" dirty="0" err="1">
                <a:solidFill>
                  <a:srgbClr val="7030A0"/>
                </a:solidFill>
              </a:rPr>
              <a:t>c",&amp;c</a:t>
            </a:r>
            <a:r>
              <a:rPr lang="en-US" altLang="zh-CN" sz="1600" b="1" dirty="0">
                <a:solidFill>
                  <a:srgbClr val="7030A0"/>
                </a:solidFill>
              </a:rPr>
              <a:t>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>
                <a:solidFill>
                  <a:srgbClr val="0000CC"/>
                </a:solidFill>
              </a:rPr>
              <a:t>switch(c</a:t>
            </a:r>
            <a:r>
              <a:rPr lang="en-US" altLang="zh-CN" sz="1600" dirty="0"/>
              <a:t>)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C00000"/>
                </a:solidFill>
              </a:rPr>
              <a:t>case ‘A’: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   case ‘a’: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(“Excellent\n");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C00000"/>
                </a:solidFill>
              </a:rPr>
              <a:t>case ‘B’: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   case ‘b’: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(“Good 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</a:t>
            </a:r>
            <a:endParaRPr lang="zh-CN" altLang="en-US" sz="1600" dirty="0">
              <a:solidFill>
                <a:srgbClr val="006600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746048" y="1137517"/>
            <a:ext cx="4055052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‘C’: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‘c’: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(“Medium\n");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‘D’: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‘d’: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(“Pass\n");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‘F’: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‘f’: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(“Failed 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default: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(“Error\n");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}  //switch</a:t>
            </a:r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return 0</a:t>
            </a:r>
          </a:p>
          <a:p>
            <a:pPr indent="-34290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}  //main</a:t>
            </a:r>
            <a:endParaRPr lang="zh-CN" altLang="en-US" sz="1600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1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自学：</a:t>
            </a:r>
            <a:r>
              <a:rPr lang="zh-CN" altLang="en-US" sz="2400" dirty="0" smtClean="0"/>
              <a:t>在</a:t>
            </a:r>
            <a:r>
              <a:rPr lang="en-US" altLang="zh-CN" sz="2400" dirty="0"/>
              <a:t>switch</a:t>
            </a:r>
            <a:r>
              <a:rPr lang="zh-CN" altLang="en-US" sz="2400" dirty="0"/>
              <a:t>中使用枚举类型变量</a:t>
            </a:r>
            <a:r>
              <a:rPr lang="en-US" altLang="zh-CN" sz="2400" dirty="0"/>
              <a:t>:</a:t>
            </a:r>
            <a:r>
              <a:rPr lang="zh-CN" altLang="en-US" sz="2400" dirty="0" smtClean="0">
                <a:solidFill>
                  <a:srgbClr val="7030A0"/>
                </a:solidFill>
              </a:rPr>
              <a:t>参见枚举</a:t>
            </a:r>
            <a:r>
              <a:rPr lang="zh-CN" altLang="en-US" sz="2400" dirty="0">
                <a:solidFill>
                  <a:srgbClr val="7030A0"/>
                </a:solidFill>
              </a:rPr>
              <a:t>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164" y="1135063"/>
            <a:ext cx="5372100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    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     </a:t>
            </a:r>
            <a:r>
              <a:rPr lang="en-US" altLang="zh-CN" sz="1600" dirty="0">
                <a:solidFill>
                  <a:srgbClr val="C00000"/>
                </a:solidFill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</a:rPr>
              <a:t>定义枚举类型</a:t>
            </a:r>
            <a:r>
              <a:rPr lang="en-US" altLang="zh-CN" sz="1600" dirty="0" err="1">
                <a:solidFill>
                  <a:srgbClr val="C00000"/>
                </a:solidFill>
              </a:rPr>
              <a:t>WeekDay</a:t>
            </a:r>
            <a:r>
              <a:rPr lang="zh-CN" altLang="en-US" sz="1600" dirty="0">
                <a:solidFill>
                  <a:srgbClr val="C00000"/>
                </a:solidFill>
              </a:rPr>
              <a:t>，</a:t>
            </a:r>
            <a:r>
              <a:rPr lang="zh-CN" altLang="en-US" sz="1600" dirty="0">
                <a:solidFill>
                  <a:srgbClr val="006600"/>
                </a:solidFill>
              </a:rPr>
              <a:t>默认</a:t>
            </a:r>
            <a:r>
              <a:rPr lang="zh-CN" altLang="en-US" sz="1600" dirty="0">
                <a:solidFill>
                  <a:srgbClr val="C00000"/>
                </a:solidFill>
              </a:rPr>
              <a:t>枚举元素编号从</a:t>
            </a:r>
            <a:r>
              <a:rPr lang="en-US" altLang="zh-CN" sz="1600" dirty="0">
                <a:solidFill>
                  <a:srgbClr val="C00000"/>
                </a:solidFill>
              </a:rPr>
              <a:t>0</a:t>
            </a:r>
            <a:r>
              <a:rPr lang="zh-CN" altLang="en-US" sz="1600" dirty="0">
                <a:solidFill>
                  <a:srgbClr val="C00000"/>
                </a:solidFill>
              </a:rPr>
              <a:t>开始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 err="1">
                <a:solidFill>
                  <a:srgbClr val="0000FF"/>
                </a:solidFill>
              </a:rPr>
              <a:t>enum</a:t>
            </a:r>
            <a:r>
              <a:rPr lang="en-US" altLang="zh-CN" sz="1600" dirty="0">
                <a:solidFill>
                  <a:srgbClr val="0000FF"/>
                </a:solidFill>
              </a:rPr>
              <a:t> </a:t>
            </a:r>
            <a:r>
              <a:rPr lang="en-US" altLang="zh-CN" sz="1600" dirty="0" err="1">
                <a:solidFill>
                  <a:srgbClr val="0000FF"/>
                </a:solidFill>
              </a:rPr>
              <a:t>WeekDay</a:t>
            </a:r>
            <a:r>
              <a:rPr lang="en-US" altLang="zh-CN" sz="1600" dirty="0">
                <a:solidFill>
                  <a:srgbClr val="0000FF"/>
                </a:solidFill>
              </a:rPr>
              <a:t> {</a:t>
            </a:r>
            <a:r>
              <a:rPr lang="en-US" altLang="zh-CN" sz="1600" dirty="0" err="1">
                <a:solidFill>
                  <a:srgbClr val="0000FF"/>
                </a:solidFill>
              </a:rPr>
              <a:t>sun,mon,tue,wed,thu,fri,sat</a:t>
            </a:r>
            <a:r>
              <a:rPr lang="en-US" altLang="zh-CN" sz="1600" dirty="0">
                <a:solidFill>
                  <a:srgbClr val="0000FF"/>
                </a:solidFill>
              </a:rPr>
              <a:t>};  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 err="1"/>
              <a:t>enum</a:t>
            </a:r>
            <a:r>
              <a:rPr lang="en-US" altLang="zh-CN" sz="1600" dirty="0"/>
              <a:t> </a:t>
            </a:r>
            <a:r>
              <a:rPr lang="en-US" altLang="zh-CN" sz="1600" dirty="0" err="1">
                <a:solidFill>
                  <a:srgbClr val="006600"/>
                </a:solidFill>
              </a:rPr>
              <a:t>WeekDay</a:t>
            </a:r>
            <a:r>
              <a:rPr lang="en-US" altLang="zh-CN" sz="1600" dirty="0">
                <a:solidFill>
                  <a:srgbClr val="0066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day</a:t>
            </a:r>
            <a:r>
              <a:rPr lang="en-US" altLang="zh-CN" sz="1600" dirty="0">
                <a:solidFill>
                  <a:srgbClr val="006600"/>
                </a:solidFill>
              </a:rPr>
              <a:t>=</a:t>
            </a:r>
            <a:r>
              <a:rPr lang="en-US" altLang="zh-CN" sz="1600" dirty="0" err="1">
                <a:solidFill>
                  <a:srgbClr val="006600"/>
                </a:solidFill>
              </a:rPr>
              <a:t>tue</a:t>
            </a:r>
            <a:r>
              <a:rPr lang="en-US" altLang="zh-CN" sz="1600" dirty="0">
                <a:solidFill>
                  <a:srgbClr val="006600"/>
                </a:solidFill>
              </a:rPr>
              <a:t>;  //day</a:t>
            </a:r>
            <a:r>
              <a:rPr lang="zh-CN" altLang="en-US" sz="1600" dirty="0">
                <a:solidFill>
                  <a:srgbClr val="006600"/>
                </a:solidFill>
              </a:rPr>
              <a:t>只能取枚举的元素中的值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switch(</a:t>
            </a:r>
            <a:r>
              <a:rPr lang="en-US" altLang="zh-CN" sz="1600" b="1" dirty="0">
                <a:solidFill>
                  <a:srgbClr val="FF0000"/>
                </a:solidFill>
              </a:rPr>
              <a:t>day</a:t>
            </a:r>
            <a:r>
              <a:rPr lang="en-US" altLang="zh-CN" sz="1600" dirty="0"/>
              <a:t>)    //day</a:t>
            </a:r>
            <a:r>
              <a:rPr lang="zh-CN" altLang="en-US" sz="1600" dirty="0"/>
              <a:t>的值可以取：</a:t>
            </a:r>
            <a:r>
              <a:rPr lang="en-US" altLang="zh-CN" sz="1600" dirty="0"/>
              <a:t>0,1,2,3,4,5,6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mon</a:t>
            </a:r>
            <a:r>
              <a:rPr lang="en-US" altLang="zh-CN" sz="1600" dirty="0"/>
              <a:t>:   </a:t>
            </a:r>
            <a:r>
              <a:rPr lang="en-US" altLang="zh-CN" sz="1600" dirty="0">
                <a:solidFill>
                  <a:srgbClr val="0000CC"/>
                </a:solidFill>
              </a:rPr>
              <a:t>//case 1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("Monday");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00CC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tue</a:t>
            </a:r>
            <a:r>
              <a:rPr lang="en-US" altLang="zh-CN" sz="1600" dirty="0"/>
              <a:t>:   //case 2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("Tuesday");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00CC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case wed:   //case 3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("Wednesday");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</a:t>
            </a:r>
            <a:r>
              <a:rPr lang="en-US" altLang="zh-CN" sz="1600" dirty="0" err="1"/>
              <a:t>thu</a:t>
            </a:r>
            <a:r>
              <a:rPr lang="en-US" altLang="zh-CN" sz="1600" dirty="0"/>
              <a:t>:    //case 4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("Thursday");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	 </a:t>
            </a:r>
            <a:endParaRPr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746172" y="1137517"/>
            <a:ext cx="3054927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</a:t>
            </a:r>
            <a:r>
              <a:rPr lang="en-US" altLang="zh-CN" sz="1600" dirty="0" err="1"/>
              <a:t>fri</a:t>
            </a:r>
            <a:r>
              <a:rPr lang="en-US" altLang="zh-CN" sz="1600" dirty="0"/>
              <a:t>:   //case 5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("Friday");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	  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sat:   //case 6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err="1"/>
              <a:t>Satday</a:t>
            </a:r>
            <a:r>
              <a:rPr lang="en-US" altLang="zh-CN" sz="1600" dirty="0"/>
              <a:t>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sun:    </a:t>
            </a:r>
            <a:r>
              <a:rPr lang="en-US" altLang="zh-CN" sz="1600" dirty="0">
                <a:solidFill>
                  <a:srgbClr val="0000CC"/>
                </a:solidFill>
              </a:rPr>
              <a:t>//case 0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("Sunday");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	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("Error");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95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 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语句中使用枚举</a:t>
            </a:r>
            <a:r>
              <a:rPr lang="zh-CN" altLang="en-US" dirty="0"/>
              <a:t>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5052580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>
                <a:solidFill>
                  <a:srgbClr val="C00000"/>
                </a:solidFill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</a:rPr>
              <a:t>定义枚举类型</a:t>
            </a:r>
            <a:r>
              <a:rPr lang="en-US" altLang="zh-CN" sz="1600" dirty="0" err="1">
                <a:solidFill>
                  <a:srgbClr val="C00000"/>
                </a:solidFill>
              </a:rPr>
              <a:t>WeekDay</a:t>
            </a:r>
            <a:r>
              <a:rPr lang="zh-CN" altLang="en-US" sz="1600" dirty="0">
                <a:solidFill>
                  <a:srgbClr val="C00000"/>
                </a:solidFill>
              </a:rPr>
              <a:t>，显示指定编号从</a:t>
            </a:r>
            <a:r>
              <a:rPr lang="en-US" altLang="zh-CN" sz="1600" dirty="0">
                <a:solidFill>
                  <a:srgbClr val="C00000"/>
                </a:solidFill>
              </a:rPr>
              <a:t>0</a:t>
            </a:r>
            <a:r>
              <a:rPr lang="zh-CN" altLang="en-US" sz="1600" dirty="0">
                <a:solidFill>
                  <a:srgbClr val="C00000"/>
                </a:solidFill>
              </a:rPr>
              <a:t>开始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</a:t>
            </a:r>
            <a:r>
              <a:rPr lang="en-US" altLang="zh-CN" sz="1600" dirty="0" err="1">
                <a:solidFill>
                  <a:srgbClr val="0000CC"/>
                </a:solidFill>
              </a:rPr>
              <a:t>enum</a:t>
            </a:r>
            <a:r>
              <a:rPr lang="en-US" altLang="zh-CN" sz="1600" dirty="0">
                <a:solidFill>
                  <a:srgbClr val="0000CC"/>
                </a:solidFill>
              </a:rPr>
              <a:t> </a:t>
            </a:r>
            <a:r>
              <a:rPr lang="en-US" altLang="zh-CN" sz="1600" dirty="0" err="1">
                <a:solidFill>
                  <a:srgbClr val="0000CC"/>
                </a:solidFill>
              </a:rPr>
              <a:t>WeekDay</a:t>
            </a:r>
            <a:r>
              <a:rPr lang="en-US" altLang="zh-CN" sz="1600" dirty="0">
                <a:solidFill>
                  <a:srgbClr val="0000CC"/>
                </a:solidFill>
              </a:rPr>
              <a:t> {sun=0,mon,tue,wed,thu,fri,sat};  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//</a:t>
            </a:r>
            <a:r>
              <a:rPr lang="zh-CN" altLang="en-US" sz="1600" dirty="0"/>
              <a:t>声明变量</a:t>
            </a:r>
            <a:r>
              <a:rPr lang="en-US" altLang="zh-CN" sz="1600" dirty="0"/>
              <a:t>day</a:t>
            </a:r>
            <a:r>
              <a:rPr lang="zh-CN" altLang="en-US" sz="1600" dirty="0"/>
              <a:t>是一个枚举类型变量，其值只能是枚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//</a:t>
            </a:r>
            <a:r>
              <a:rPr lang="zh-CN" altLang="en-US" sz="1600" dirty="0"/>
              <a:t>举的几个值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WeekDay</a:t>
            </a:r>
            <a:r>
              <a:rPr lang="en-US" altLang="zh-CN" sz="1600" dirty="0"/>
              <a:t> day=</a:t>
            </a:r>
            <a:r>
              <a:rPr lang="en-US" altLang="zh-CN" sz="1600" dirty="0" err="1">
                <a:solidFill>
                  <a:srgbClr val="0000CC"/>
                </a:solidFill>
              </a:rPr>
              <a:t>tue</a:t>
            </a:r>
            <a:r>
              <a:rPr lang="en-US" altLang="zh-CN" sz="1600" dirty="0"/>
              <a:t>;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today = wed;   //</a:t>
            </a:r>
            <a:r>
              <a:rPr lang="en-US" altLang="zh-CN" sz="1600" b="1" dirty="0">
                <a:solidFill>
                  <a:srgbClr val="006600"/>
                </a:solidFill>
              </a:rPr>
              <a:t>today=3</a:t>
            </a:r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switch(today)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mon</a:t>
            </a:r>
            <a:r>
              <a:rPr lang="en-US" altLang="zh-CN" sz="1600" dirty="0"/>
              <a:t>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tue</a:t>
            </a:r>
            <a:r>
              <a:rPr lang="en-US" altLang="zh-CN" sz="1600" dirty="0"/>
              <a:t>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wed: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thu</a:t>
            </a:r>
            <a:r>
              <a:rPr lang="en-US" altLang="zh-CN" sz="1600" dirty="0"/>
              <a:t>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fri</a:t>
            </a:r>
            <a:r>
              <a:rPr lang="en-US" altLang="zh-CN" sz="1600" dirty="0"/>
              <a:t>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(“Workdays");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     </a:t>
            </a:r>
            <a:r>
              <a:rPr lang="en-US" altLang="zh-CN" sz="1600" dirty="0">
                <a:solidFill>
                  <a:srgbClr val="0000CC"/>
                </a:solidFill>
              </a:rPr>
              <a:t>break;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746172" y="1137517"/>
            <a:ext cx="3054927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case sat: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case sun: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(“Weekends");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>
                <a:solidFill>
                  <a:srgbClr val="0000CC"/>
                </a:solidFill>
              </a:rPr>
              <a:t>break;</a:t>
            </a:r>
            <a:r>
              <a:rPr lang="en-US" altLang="zh-CN" sz="1600" dirty="0"/>
              <a:t>	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("Error");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839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/>
              <a:t>—</a:t>
            </a:r>
            <a:r>
              <a:rPr lang="zh-CN" altLang="en-US" dirty="0"/>
              <a:t>转换成绩等级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/>
              <a:t>从键盘输入成绩，输出对应的等级</a:t>
            </a:r>
            <a:endParaRPr lang="en-US" altLang="zh-CN" b="1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90</a:t>
            </a:r>
            <a:r>
              <a:rPr lang="zh-CN" altLang="en-US" sz="1800" dirty="0"/>
              <a:t>～</a:t>
            </a:r>
            <a:r>
              <a:rPr lang="en-US" altLang="zh-CN" sz="1800" dirty="0"/>
              <a:t>100</a:t>
            </a:r>
            <a:r>
              <a:rPr lang="zh-CN" altLang="en-US" sz="1800" dirty="0"/>
              <a:t>分：</a:t>
            </a:r>
            <a:r>
              <a:rPr lang="en-US" altLang="zh-CN" sz="1800" dirty="0"/>
              <a:t>A</a:t>
            </a:r>
            <a:endParaRPr lang="zh-CN" altLang="en-US" sz="1800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80</a:t>
            </a:r>
            <a:r>
              <a:rPr lang="zh-CN" altLang="en-US" sz="1800" dirty="0"/>
              <a:t>～</a:t>
            </a:r>
            <a:r>
              <a:rPr lang="en-US" altLang="zh-CN" sz="1800" dirty="0"/>
              <a:t>89</a:t>
            </a:r>
            <a:r>
              <a:rPr lang="zh-CN" altLang="en-US" sz="1800" dirty="0"/>
              <a:t>分  ：</a:t>
            </a:r>
            <a:r>
              <a:rPr lang="en-US" altLang="zh-CN" sz="1800" dirty="0"/>
              <a:t>B</a:t>
            </a:r>
            <a:endParaRPr lang="zh-CN" altLang="en-US" sz="1800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70</a:t>
            </a:r>
            <a:r>
              <a:rPr lang="zh-CN" altLang="en-US" sz="1800" dirty="0"/>
              <a:t>～</a:t>
            </a:r>
            <a:r>
              <a:rPr lang="en-US" altLang="zh-CN" sz="1800" dirty="0"/>
              <a:t>79</a:t>
            </a:r>
            <a:r>
              <a:rPr lang="zh-CN" altLang="en-US" sz="1800" dirty="0"/>
              <a:t>分  ：</a:t>
            </a:r>
            <a:r>
              <a:rPr lang="en-US" altLang="zh-CN" sz="1800" dirty="0"/>
              <a:t>C</a:t>
            </a:r>
            <a:endParaRPr lang="zh-CN" altLang="en-US" sz="1800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60</a:t>
            </a:r>
            <a:r>
              <a:rPr lang="zh-CN" altLang="en-US" sz="1800" dirty="0"/>
              <a:t>～</a:t>
            </a:r>
            <a:r>
              <a:rPr lang="en-US" altLang="zh-CN" sz="1800" dirty="0"/>
              <a:t>69</a:t>
            </a:r>
            <a:r>
              <a:rPr lang="zh-CN" altLang="en-US" sz="1800" dirty="0"/>
              <a:t>分  ：</a:t>
            </a:r>
            <a:r>
              <a:rPr lang="en-US" altLang="zh-CN" sz="1800" dirty="0"/>
              <a:t>D</a:t>
            </a:r>
            <a:endParaRPr lang="zh-CN" altLang="en-US" sz="1800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0</a:t>
            </a:r>
            <a:r>
              <a:rPr lang="zh-CN" altLang="en-US" sz="1800" dirty="0"/>
              <a:t>～</a:t>
            </a:r>
            <a:r>
              <a:rPr lang="en-US" altLang="zh-CN" sz="1800" dirty="0"/>
              <a:t>59</a:t>
            </a:r>
            <a:r>
              <a:rPr lang="zh-CN" altLang="en-US" sz="1800" dirty="0"/>
              <a:t>分    ：</a:t>
            </a:r>
            <a:r>
              <a:rPr lang="en-US" altLang="zh-CN" sz="1800" dirty="0"/>
              <a:t>F</a:t>
            </a:r>
            <a:endParaRPr lang="en-US" altLang="zh-CN" sz="18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b="1" dirty="0"/>
              <a:t>s</a:t>
            </a:r>
            <a:r>
              <a:rPr lang="en-US" altLang="zh-CN" b="1" dirty="0" smtClean="0"/>
              <a:t>witch</a:t>
            </a:r>
            <a:r>
              <a:rPr lang="zh-CN" altLang="en-US" b="1" dirty="0"/>
              <a:t>语句</a:t>
            </a:r>
            <a:r>
              <a:rPr lang="zh-CN" altLang="en-US" b="1" dirty="0" smtClean="0"/>
              <a:t>中的</a:t>
            </a:r>
            <a:r>
              <a:rPr lang="en-US" altLang="zh-CN" b="1" dirty="0" smtClean="0">
                <a:solidFill>
                  <a:srgbClr val="0000CC"/>
                </a:solidFill>
              </a:rPr>
              <a:t>case</a:t>
            </a:r>
            <a:r>
              <a:rPr lang="zh-CN" altLang="en-US" b="1" dirty="0" smtClean="0">
                <a:solidFill>
                  <a:srgbClr val="0000CC"/>
                </a:solidFill>
              </a:rPr>
              <a:t>语句</a:t>
            </a:r>
            <a:r>
              <a:rPr lang="zh-CN" altLang="en-US" b="1" dirty="0" smtClean="0">
                <a:solidFill>
                  <a:srgbClr val="C00000"/>
                </a:solidFill>
              </a:rPr>
              <a:t>不能</a:t>
            </a:r>
            <a:r>
              <a:rPr lang="zh-CN" altLang="en-US" b="1" dirty="0"/>
              <a:t>使用</a:t>
            </a:r>
            <a:r>
              <a:rPr lang="zh-CN" altLang="en-US" b="1" dirty="0">
                <a:solidFill>
                  <a:srgbClr val="7030A0"/>
                </a:solidFill>
              </a:rPr>
              <a:t>关系表达式</a:t>
            </a:r>
            <a:r>
              <a:rPr lang="zh-CN" altLang="en-US" b="1" dirty="0"/>
              <a:t>与</a:t>
            </a:r>
            <a:r>
              <a:rPr lang="zh-CN" altLang="en-US" b="1" dirty="0">
                <a:solidFill>
                  <a:srgbClr val="7030A0"/>
                </a:solidFill>
              </a:rPr>
              <a:t>逻辑表达式</a:t>
            </a:r>
            <a:r>
              <a:rPr lang="zh-CN" altLang="en-US" b="1" dirty="0"/>
              <a:t>，如</a:t>
            </a:r>
            <a:endParaRPr lang="en-US" altLang="zh-CN" b="1" dirty="0"/>
          </a:p>
          <a:p>
            <a:pPr lvl="1" indent="0">
              <a:buNone/>
            </a:pPr>
            <a:r>
              <a:rPr lang="en-US" altLang="zh-CN" sz="1800" dirty="0"/>
              <a:t>float mark;</a:t>
            </a:r>
          </a:p>
          <a:p>
            <a:pPr lvl="1" indent="0">
              <a:buNone/>
            </a:pPr>
            <a:r>
              <a:rPr lang="en-US" altLang="zh-CN" sz="1800" dirty="0" err="1"/>
              <a:t>scanf</a:t>
            </a:r>
            <a:r>
              <a:rPr lang="en-US" altLang="zh-CN" sz="1800" dirty="0"/>
              <a:t>(“%f”, &amp;f);</a:t>
            </a:r>
          </a:p>
          <a:p>
            <a:pPr lvl="1" indent="0">
              <a:buNone/>
            </a:pPr>
            <a:r>
              <a:rPr lang="en-US" altLang="zh-CN" sz="1800" dirty="0"/>
              <a:t>switch((int)mark) {</a:t>
            </a:r>
          </a:p>
          <a:p>
            <a:pPr lvl="1" indent="0">
              <a:buNone/>
            </a:pPr>
            <a:r>
              <a:rPr lang="en-US" altLang="zh-CN" sz="1800" dirty="0"/>
              <a:t>      case  </a:t>
            </a:r>
            <a:r>
              <a:rPr lang="en-US" altLang="zh-CN" sz="1800" dirty="0">
                <a:solidFill>
                  <a:srgbClr val="7030A0"/>
                </a:solidFill>
              </a:rPr>
              <a:t>mark&gt;=90</a:t>
            </a:r>
            <a:r>
              <a:rPr lang="zh-CN" altLang="en-US" sz="1800" dirty="0"/>
              <a:t>：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(“A”); break;  //</a:t>
            </a:r>
            <a:r>
              <a:rPr lang="zh-CN" altLang="en-US" sz="1800" dirty="0">
                <a:solidFill>
                  <a:srgbClr val="C00000"/>
                </a:solidFill>
              </a:rPr>
              <a:t>不允许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 indent="0">
              <a:buNone/>
            </a:pPr>
            <a:r>
              <a:rPr lang="en-US" altLang="zh-CN" sz="1800" dirty="0"/>
              <a:t>      case  </a:t>
            </a:r>
            <a:r>
              <a:rPr lang="en-US" altLang="zh-CN" sz="1800" dirty="0">
                <a:solidFill>
                  <a:srgbClr val="7030A0"/>
                </a:solidFill>
              </a:rPr>
              <a:t>&gt;=90</a:t>
            </a:r>
            <a:r>
              <a:rPr lang="en-US" altLang="zh-CN" sz="1800" dirty="0"/>
              <a:t>: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(“A”); break;   //</a:t>
            </a:r>
            <a:r>
              <a:rPr lang="zh-CN" altLang="en-US" sz="1800" dirty="0">
                <a:solidFill>
                  <a:srgbClr val="C00000"/>
                </a:solidFill>
              </a:rPr>
              <a:t>不允许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 indent="0">
              <a:buNone/>
            </a:pPr>
            <a:r>
              <a:rPr lang="en-US" altLang="zh-CN" sz="1800" dirty="0"/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/>
          </a:p>
          <a:p>
            <a:pPr marL="971550" lvl="1"/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530725" y="1538245"/>
            <a:ext cx="1961515" cy="1313021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Fact: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100/10=10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(90~99)/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10=9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(80~89)/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10=8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6614160" y="1538244"/>
            <a:ext cx="2222269" cy="1313021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(70~79)/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10=7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(60~69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)/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10=6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～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59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属于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default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1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/>
              <a:t>—</a:t>
            </a:r>
            <a:r>
              <a:rPr lang="zh-CN" altLang="en-US" dirty="0"/>
              <a:t>转换成绩等级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float </a:t>
            </a:r>
            <a:r>
              <a:rPr lang="en-US" altLang="zh-CN" sz="1800" dirty="0">
                <a:solidFill>
                  <a:srgbClr val="000000"/>
                </a:solidFill>
              </a:rPr>
              <a:t>grade;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</a:t>
            </a:r>
            <a:r>
              <a:rPr lang="en-US" altLang="zh-CN" sz="1800" dirty="0" err="1" smtClean="0">
                <a:solidFill>
                  <a:srgbClr val="006600"/>
                </a:solidFill>
              </a:rPr>
              <a:t>scanf</a:t>
            </a:r>
            <a:r>
              <a:rPr lang="en-US" altLang="zh-CN" sz="1800" dirty="0">
                <a:solidFill>
                  <a:srgbClr val="006600"/>
                </a:solidFill>
              </a:rPr>
              <a:t>(“%</a:t>
            </a:r>
            <a:r>
              <a:rPr lang="en-US" altLang="zh-CN" sz="1800" dirty="0" err="1">
                <a:solidFill>
                  <a:srgbClr val="006600"/>
                </a:solidFill>
              </a:rPr>
              <a:t>f”,&amp;grade</a:t>
            </a:r>
            <a:r>
              <a:rPr lang="en-US" altLang="zh-CN" sz="1800" dirty="0">
                <a:solidFill>
                  <a:srgbClr val="006600"/>
                </a:solidFill>
              </a:rPr>
              <a:t>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switch</a:t>
            </a:r>
            <a:r>
              <a:rPr lang="en-US" altLang="zh-CN" sz="1800" dirty="0">
                <a:solidFill>
                  <a:srgbClr val="000000"/>
                </a:solidFill>
              </a:rPr>
              <a:t>( </a:t>
            </a:r>
            <a:r>
              <a:rPr lang="en-US" altLang="zh-CN" sz="1800" dirty="0">
                <a:solidFill>
                  <a:srgbClr val="0000CC"/>
                </a:solidFill>
              </a:rPr>
              <a:t>(int)(grade</a:t>
            </a:r>
            <a:r>
              <a:rPr lang="en-US" altLang="zh-CN" sz="1800" dirty="0">
                <a:solidFill>
                  <a:srgbClr val="C00000"/>
                </a:solidFill>
              </a:rPr>
              <a:t>/10) </a:t>
            </a:r>
            <a:r>
              <a:rPr lang="en-US" altLang="zh-CN" sz="180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case </a:t>
            </a:r>
            <a:r>
              <a:rPr lang="en-US" altLang="zh-CN" sz="1800" dirty="0">
                <a:solidFill>
                  <a:srgbClr val="000000"/>
                </a:solidFill>
              </a:rPr>
              <a:t>10: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printf</a:t>
            </a:r>
            <a:r>
              <a:rPr lang="en-US" altLang="zh-CN" sz="1800" dirty="0">
                <a:solidFill>
                  <a:srgbClr val="7030A0"/>
                </a:solidFill>
              </a:rPr>
              <a:t>("A\n”);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        case 9: 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printf</a:t>
            </a:r>
            <a:r>
              <a:rPr lang="en-US" altLang="zh-CN" sz="1800" dirty="0">
                <a:solidFill>
                  <a:srgbClr val="7030A0"/>
                </a:solidFill>
              </a:rPr>
              <a:t>("A\n”);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case 8: 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(“B\n”);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case </a:t>
            </a:r>
            <a:r>
              <a:rPr lang="en-US" altLang="zh-CN" sz="1800" dirty="0">
                <a:solidFill>
                  <a:srgbClr val="000000"/>
                </a:solidFill>
              </a:rPr>
              <a:t>7:  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(“C\n”);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case 6: 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(“D\n”);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default: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(“F\n”);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}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return </a:t>
            </a:r>
            <a:r>
              <a:rPr lang="en-US" altLang="zh-CN" sz="1800" dirty="0">
                <a:solidFill>
                  <a:srgbClr val="000000"/>
                </a:solidFill>
              </a:rPr>
              <a:t>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</a:p>
          <a:p>
            <a:endParaRPr lang="zh-CN" altLang="en-US" sz="1800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530725" y="2726965"/>
            <a:ext cx="2069580" cy="423559"/>
          </a:xfrm>
          <a:prstGeom prst="wedgeRoundRectCallout">
            <a:avLst>
              <a:gd name="adj1" fmla="val -61662"/>
              <a:gd name="adj2" fmla="val 4432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如何进一步简化？</a:t>
            </a: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6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/>
              <a:t>—</a:t>
            </a:r>
            <a:r>
              <a:rPr lang="zh-CN" altLang="en-US" dirty="0"/>
              <a:t>转换成绩等级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float grade;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</a:rPr>
              <a:t>scanf</a:t>
            </a:r>
            <a:r>
              <a:rPr lang="en-US" altLang="zh-CN" sz="1800" dirty="0">
                <a:solidFill>
                  <a:srgbClr val="000000"/>
                </a:solidFill>
              </a:rPr>
              <a:t>(“%</a:t>
            </a:r>
            <a:r>
              <a:rPr lang="en-US" altLang="zh-CN" sz="1800" dirty="0" err="1">
                <a:solidFill>
                  <a:srgbClr val="000000"/>
                </a:solidFill>
              </a:rPr>
              <a:t>f”,&amp;grade</a:t>
            </a:r>
            <a:r>
              <a:rPr lang="en-US" altLang="zh-CN" sz="1800" dirty="0">
                <a:solidFill>
                  <a:srgbClr val="000000"/>
                </a:solidFill>
              </a:rPr>
              <a:t>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switch( </a:t>
            </a:r>
            <a:r>
              <a:rPr lang="en-US" altLang="zh-CN" sz="1800" dirty="0">
                <a:solidFill>
                  <a:srgbClr val="0000CC"/>
                </a:solidFill>
              </a:rPr>
              <a:t>(</a:t>
            </a:r>
            <a:r>
              <a:rPr lang="en-US" altLang="zh-CN" sz="1800" dirty="0">
                <a:solidFill>
                  <a:srgbClr val="7030A0"/>
                </a:solidFill>
              </a:rPr>
              <a:t>int</a:t>
            </a:r>
            <a:r>
              <a:rPr lang="en-US" altLang="zh-CN" sz="1800" dirty="0">
                <a:solidFill>
                  <a:srgbClr val="0000CC"/>
                </a:solidFill>
              </a:rPr>
              <a:t>)(grade/10) </a:t>
            </a:r>
            <a:r>
              <a:rPr lang="en-US" altLang="zh-CN" sz="180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  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  </a:t>
            </a:r>
            <a:r>
              <a:rPr lang="en-US" altLang="zh-CN" sz="1800" dirty="0">
                <a:solidFill>
                  <a:srgbClr val="0000CC"/>
                </a:solidFill>
              </a:rPr>
              <a:t>case 10: 	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</a:t>
            </a:r>
            <a:r>
              <a:rPr lang="en-US" altLang="zh-CN" sz="1800" dirty="0">
                <a:solidFill>
                  <a:srgbClr val="0000CC"/>
                </a:solidFill>
              </a:rPr>
              <a:t>case 9</a:t>
            </a:r>
            <a:r>
              <a:rPr lang="en-US" altLang="zh-CN" sz="1800" dirty="0">
                <a:solidFill>
                  <a:srgbClr val="000000"/>
                </a:solidFill>
              </a:rPr>
              <a:t>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("A\n”);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8: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(“B\n”);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7: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(“C\n”);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6: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(“D\n”);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default:printf</a:t>
            </a:r>
            <a:r>
              <a:rPr lang="en-US" altLang="zh-CN" sz="1800" dirty="0">
                <a:solidFill>
                  <a:srgbClr val="000000"/>
                </a:solidFill>
              </a:rPr>
              <a:t>(“F\n”);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return 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</a:p>
          <a:p>
            <a:pPr>
              <a:buNone/>
            </a:pPr>
            <a:r>
              <a:rPr lang="en-US" altLang="zh-CN" sz="1800" dirty="0"/>
              <a:t>//</a:t>
            </a:r>
            <a:r>
              <a:rPr lang="zh-CN" altLang="en-US" sz="1800" dirty="0"/>
              <a:t>输入</a:t>
            </a:r>
            <a:r>
              <a:rPr lang="en-US" altLang="zh-CN" sz="1800" dirty="0"/>
              <a:t>100</a:t>
            </a:r>
            <a:r>
              <a:rPr lang="zh-CN" altLang="en-US" sz="1800" dirty="0"/>
              <a:t>，输出什么？</a:t>
            </a:r>
          </a:p>
        </p:txBody>
      </p:sp>
    </p:spTree>
    <p:extLst>
      <p:ext uri="{BB962C8B-B14F-4D97-AF65-F5344CB8AC3E}">
        <p14:creationId xmlns:p14="http://schemas.microsoft.com/office/powerpoint/2010/main" val="21166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359072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7030A0"/>
                </a:solidFill>
                <a:latin typeface="+mn-lt"/>
                <a:ea typeface="+mn-ea"/>
              </a:rPr>
              <a:t>关系运算符</a:t>
            </a:r>
            <a:r>
              <a:rPr lang="zh-CN" altLang="en-US" sz="2800" b="1" dirty="0" smtClean="0">
                <a:solidFill>
                  <a:srgbClr val="1A93C8"/>
                </a:solidFill>
                <a:latin typeface="+mn-lt"/>
                <a:ea typeface="+mn-ea"/>
                <a:cs typeface="+mj-cs"/>
              </a:rPr>
              <a:t>的优先级</a:t>
            </a:r>
            <a:r>
              <a:rPr lang="zh-CN" altLang="en-US" sz="2800" b="1" dirty="0">
                <a:solidFill>
                  <a:srgbClr val="1A93C8"/>
                </a:solidFill>
                <a:latin typeface="+mn-lt"/>
                <a:ea typeface="+mn-ea"/>
                <a:cs typeface="+mj-cs"/>
              </a:rPr>
              <a:t>：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463675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！、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+ +</a:t>
            </a:r>
            <a:r>
              <a:rPr lang="zh-CN" altLang="en-US" b="1" dirty="0">
                <a:solidFill>
                  <a:srgbClr val="7030A0"/>
                </a:solidFill>
                <a:latin typeface="+mn-lt"/>
                <a:ea typeface="+mn-ea"/>
              </a:rPr>
              <a:t>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/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%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+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关系运算符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</a:rPr>
              <a:t>	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   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&lt;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&lt;=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&gt;= 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= =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逻辑运算符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赋值运算符	   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/=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%=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+=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537816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5338119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62051" y="110559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</a:t>
            </a: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7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/>
              <a:t>—</a:t>
            </a:r>
            <a:r>
              <a:rPr lang="zh-CN" altLang="en-US" dirty="0"/>
              <a:t>转换成绩等级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int main()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float grade;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</a:rPr>
              <a:t>scanf</a:t>
            </a:r>
            <a:r>
              <a:rPr lang="en-US" altLang="zh-CN" sz="1800" dirty="0">
                <a:solidFill>
                  <a:srgbClr val="000000"/>
                </a:solidFill>
              </a:rPr>
              <a:t>(“%</a:t>
            </a:r>
            <a:r>
              <a:rPr lang="en-US" altLang="zh-CN" sz="1800" dirty="0" err="1">
                <a:solidFill>
                  <a:srgbClr val="000000"/>
                </a:solidFill>
              </a:rPr>
              <a:t>f”,&amp;grade</a:t>
            </a:r>
            <a:r>
              <a:rPr lang="en-US" altLang="zh-CN" sz="1800" dirty="0">
                <a:solidFill>
                  <a:srgbClr val="000000"/>
                </a:solidFill>
              </a:rPr>
              <a:t>);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switch( </a:t>
            </a:r>
            <a:r>
              <a:rPr lang="en-US" altLang="zh-CN" sz="1800" dirty="0">
                <a:solidFill>
                  <a:srgbClr val="0000CC"/>
                </a:solidFill>
              </a:rPr>
              <a:t>(int)(grade/10) </a:t>
            </a:r>
            <a:r>
              <a:rPr lang="en-US" altLang="zh-CN" sz="180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{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          // </a:t>
            </a:r>
            <a:r>
              <a:rPr lang="en-US" altLang="zh-CN" sz="1800" dirty="0">
                <a:solidFill>
                  <a:srgbClr val="0000CC"/>
                </a:solidFill>
              </a:rPr>
              <a:t>case 10: 	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9: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("A\n”);  break;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8: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(“B\n”);  break;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7: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(“C\n”);  break;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6: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(“D\n”); break;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default:printf</a:t>
            </a:r>
            <a:r>
              <a:rPr lang="en-US" altLang="zh-CN" sz="1800" dirty="0">
                <a:solidFill>
                  <a:srgbClr val="000000"/>
                </a:solidFill>
              </a:rPr>
              <a:t>(“F\n”);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}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return 0;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06600"/>
                </a:solidFill>
              </a:rPr>
              <a:t>//</a:t>
            </a:r>
            <a:r>
              <a:rPr lang="zh-CN" altLang="en-US" sz="1800" dirty="0">
                <a:solidFill>
                  <a:srgbClr val="006600"/>
                </a:solidFill>
              </a:rPr>
              <a:t>输入</a:t>
            </a:r>
            <a:r>
              <a:rPr lang="en-US" altLang="zh-CN" sz="1800" dirty="0">
                <a:solidFill>
                  <a:srgbClr val="006600"/>
                </a:solidFill>
              </a:rPr>
              <a:t>100</a:t>
            </a:r>
            <a:r>
              <a:rPr lang="zh-CN" altLang="en-US" sz="1800" dirty="0">
                <a:solidFill>
                  <a:srgbClr val="006600"/>
                </a:solidFill>
              </a:rPr>
              <a:t>，输出什么</a:t>
            </a:r>
            <a:r>
              <a:rPr lang="zh-CN" altLang="en-US" sz="1800" dirty="0" smtClean="0">
                <a:solidFill>
                  <a:srgbClr val="006600"/>
                </a:solidFill>
              </a:rPr>
              <a:t>？ </a:t>
            </a:r>
            <a:r>
              <a:rPr lang="en-US" altLang="zh-CN" sz="1800" dirty="0" smtClean="0">
                <a:solidFill>
                  <a:srgbClr val="006600"/>
                </a:solidFill>
              </a:rPr>
              <a:t>//</a:t>
            </a:r>
            <a:r>
              <a:rPr lang="zh-CN" altLang="en-US" sz="1800" dirty="0" smtClean="0">
                <a:solidFill>
                  <a:srgbClr val="006600"/>
                </a:solidFill>
              </a:rPr>
              <a:t>输出：</a:t>
            </a:r>
            <a:r>
              <a:rPr lang="en-US" altLang="zh-CN" sz="1800" dirty="0" smtClean="0">
                <a:solidFill>
                  <a:srgbClr val="006600"/>
                </a:solidFill>
              </a:rPr>
              <a:t>F</a:t>
            </a:r>
            <a:endParaRPr lang="zh-CN" altLang="en-US" sz="18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4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习题</a:t>
            </a:r>
            <a:r>
              <a:rPr lang="en-US" altLang="zh-CN" dirty="0" smtClean="0"/>
              <a:t>3.4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五位跳水高手将参加十米高台跳水决赛，有好事者让五个人据实力预测比赛结果。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选手说：</a:t>
            </a:r>
            <a:r>
              <a:rPr lang="en-US" altLang="zh-CN" sz="2000" dirty="0">
                <a:solidFill>
                  <a:srgbClr val="000000"/>
                </a:solidFill>
              </a:rPr>
              <a:t>B</a:t>
            </a:r>
            <a:r>
              <a:rPr lang="zh-CN" altLang="en-US" sz="2000" dirty="0">
                <a:solidFill>
                  <a:srgbClr val="000000"/>
                </a:solidFill>
              </a:rPr>
              <a:t>第二，我第三；</a:t>
            </a:r>
            <a:br>
              <a:rPr lang="zh-CN" altLang="en-US" sz="2000" dirty="0">
                <a:solidFill>
                  <a:srgbClr val="000000"/>
                </a:solidFill>
              </a:rPr>
            </a:br>
            <a:r>
              <a:rPr lang="en-US" altLang="zh-CN" sz="2000" dirty="0"/>
              <a:t>B</a:t>
            </a:r>
            <a:r>
              <a:rPr lang="zh-CN" altLang="en-US" sz="2000" dirty="0"/>
              <a:t>选手说：我第二，</a:t>
            </a:r>
            <a:r>
              <a:rPr lang="en-US" altLang="zh-CN" sz="2000" dirty="0"/>
              <a:t>E</a:t>
            </a:r>
            <a:r>
              <a:rPr lang="zh-CN" altLang="en-US" sz="2000" dirty="0"/>
              <a:t>第四；</a:t>
            </a:r>
            <a:br>
              <a:rPr lang="zh-CN" altLang="en-US" sz="2000" dirty="0"/>
            </a:br>
            <a:r>
              <a:rPr lang="en-US" altLang="zh-CN" sz="2000" dirty="0">
                <a:solidFill>
                  <a:srgbClr val="000000"/>
                </a:solidFill>
              </a:rPr>
              <a:t>C</a:t>
            </a:r>
            <a:r>
              <a:rPr lang="zh-CN" altLang="en-US" sz="2000" dirty="0">
                <a:solidFill>
                  <a:srgbClr val="000000"/>
                </a:solidFill>
              </a:rPr>
              <a:t>选手说：我第一，</a:t>
            </a:r>
            <a:r>
              <a:rPr lang="en-US" altLang="zh-CN" sz="2000" dirty="0">
                <a:solidFill>
                  <a:srgbClr val="000000"/>
                </a:solidFill>
              </a:rPr>
              <a:t>D</a:t>
            </a:r>
            <a:r>
              <a:rPr lang="zh-CN" altLang="en-US" sz="2000" dirty="0">
                <a:solidFill>
                  <a:srgbClr val="000000"/>
                </a:solidFill>
              </a:rPr>
              <a:t>第二；</a:t>
            </a:r>
            <a:br>
              <a:rPr lang="zh-CN" altLang="en-US" sz="2000" dirty="0">
                <a:solidFill>
                  <a:srgbClr val="000000"/>
                </a:solidFill>
              </a:rPr>
            </a:br>
            <a:r>
              <a:rPr lang="en-US" altLang="zh-CN" sz="2000" dirty="0"/>
              <a:t>D</a:t>
            </a:r>
            <a:r>
              <a:rPr lang="zh-CN" altLang="en-US" sz="2000" dirty="0"/>
              <a:t>选手说：</a:t>
            </a:r>
            <a:r>
              <a:rPr lang="en-US" altLang="zh-CN" sz="2000" dirty="0"/>
              <a:t>C</a:t>
            </a:r>
            <a:r>
              <a:rPr lang="zh-CN" altLang="en-US" sz="2000" dirty="0"/>
              <a:t>最后，我第三；</a:t>
            </a:r>
          </a:p>
          <a:p>
            <a:pPr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2000" dirty="0"/>
              <a:t>     </a:t>
            </a:r>
            <a:r>
              <a:rPr lang="en-US" altLang="zh-CN" sz="2000" dirty="0">
                <a:solidFill>
                  <a:srgbClr val="000000"/>
                </a:solidFill>
              </a:rPr>
              <a:t>E</a:t>
            </a:r>
            <a:r>
              <a:rPr lang="zh-CN" altLang="en-US" sz="2000" dirty="0">
                <a:solidFill>
                  <a:srgbClr val="000000"/>
                </a:solidFill>
              </a:rPr>
              <a:t>选手说：我第四，</a:t>
            </a:r>
            <a:r>
              <a:rPr lang="en-US" altLang="zh-CN" sz="2000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第一</a:t>
            </a:r>
            <a:r>
              <a:rPr lang="en-US" altLang="zh-CN" sz="2000" dirty="0">
                <a:solidFill>
                  <a:srgbClr val="000000"/>
                </a:solidFill>
              </a:rPr>
              <a:t>;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决赛成绩公布之后，每位选手的预测都只</a:t>
            </a:r>
            <a:r>
              <a:rPr lang="zh-CN" altLang="en-US" sz="2000" dirty="0">
                <a:solidFill>
                  <a:srgbClr val="0000CC"/>
                </a:solidFill>
              </a:rPr>
              <a:t>说对了一半，即一对一错</a:t>
            </a:r>
            <a:r>
              <a:rPr lang="zh-CN" altLang="en-US" sz="2000" dirty="0"/>
              <a:t>，请编程解出比赛的实际名次。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0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习题</a:t>
            </a:r>
            <a:r>
              <a:rPr lang="en-US" altLang="zh-CN" dirty="0"/>
              <a:t>3.4</a:t>
            </a:r>
            <a:r>
              <a:rPr lang="zh-CN" altLang="en-US" dirty="0"/>
              <a:t>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首先是将五个人的预测写成逻辑表达式：</a:t>
            </a:r>
          </a:p>
          <a:p>
            <a:pPr marL="971550" lvl="1"/>
            <a:r>
              <a:rPr lang="zh-CN" altLang="en-US" dirty="0">
                <a:ea typeface="黑体" panose="02010609060101010101" pitchFamily="49" charset="-122"/>
              </a:rPr>
              <a:t>让关系运算符 </a:t>
            </a:r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“</a:t>
            </a:r>
            <a:r>
              <a:rPr lang="en-US" altLang="zh-CN" dirty="0">
                <a:solidFill>
                  <a:schemeClr val="tx2"/>
                </a:solidFill>
                <a:ea typeface="黑体" panose="02010609060101010101" pitchFamily="49" charset="-122"/>
              </a:rPr>
              <a:t>==”</a:t>
            </a:r>
            <a:r>
              <a:rPr lang="en-US" altLang="zh-CN" dirty="0">
                <a:ea typeface="黑体" panose="02010609060101010101" pitchFamily="49" charset="-122"/>
              </a:rPr>
              <a:t> </a:t>
            </a:r>
            <a:r>
              <a:rPr lang="zh-CN" altLang="en-US" dirty="0">
                <a:ea typeface="黑体" panose="02010609060101010101" pitchFamily="49" charset="-122"/>
              </a:rPr>
              <a:t>的含义是 </a:t>
            </a:r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“是”</a:t>
            </a:r>
            <a:r>
              <a:rPr lang="zh-CN" altLang="en-US" dirty="0">
                <a:ea typeface="黑体" panose="02010609060101010101" pitchFamily="49" charset="-122"/>
              </a:rPr>
              <a:t>。</a:t>
            </a:r>
          </a:p>
          <a:p>
            <a:pPr marL="971550" lvl="1"/>
            <a:r>
              <a:rPr lang="zh-CN" altLang="en-US" dirty="0">
                <a:ea typeface="黑体" panose="02010609060101010101" pitchFamily="49" charset="-122"/>
              </a:rPr>
              <a:t>让数字 </a:t>
            </a:r>
            <a:r>
              <a:rPr lang="en-US" altLang="zh-CN" dirty="0">
                <a:ea typeface="黑体" panose="02010609060101010101" pitchFamily="49" charset="-122"/>
              </a:rPr>
              <a:t>1</a:t>
            </a:r>
            <a:r>
              <a:rPr lang="zh-CN" altLang="en-US" dirty="0">
                <a:ea typeface="黑体" panose="02010609060101010101" pitchFamily="49" charset="-122"/>
              </a:rPr>
              <a:t>、</a:t>
            </a:r>
            <a:r>
              <a:rPr lang="en-US" altLang="zh-CN" dirty="0">
                <a:ea typeface="黑体" panose="02010609060101010101" pitchFamily="49" charset="-122"/>
              </a:rPr>
              <a:t>2</a:t>
            </a:r>
            <a:r>
              <a:rPr lang="zh-CN" altLang="en-US" dirty="0">
                <a:ea typeface="黑体" panose="02010609060101010101" pitchFamily="49" charset="-122"/>
              </a:rPr>
              <a:t>、</a:t>
            </a:r>
            <a:r>
              <a:rPr lang="en-US" altLang="zh-CN" dirty="0">
                <a:ea typeface="黑体" panose="02010609060101010101" pitchFamily="49" charset="-122"/>
              </a:rPr>
              <a:t>3</a:t>
            </a:r>
            <a:r>
              <a:rPr lang="zh-CN" altLang="en-US" dirty="0">
                <a:ea typeface="黑体" panose="02010609060101010101" pitchFamily="49" charset="-122"/>
              </a:rPr>
              <a:t>、</a:t>
            </a:r>
            <a:r>
              <a:rPr lang="en-US" altLang="zh-CN" dirty="0">
                <a:ea typeface="黑体" panose="02010609060101010101" pitchFamily="49" charset="-122"/>
              </a:rPr>
              <a:t>4</a:t>
            </a:r>
            <a:r>
              <a:rPr lang="zh-CN" altLang="en-US" dirty="0">
                <a:ea typeface="黑体" panose="02010609060101010101" pitchFamily="49" charset="-122"/>
              </a:rPr>
              <a:t>、</a:t>
            </a:r>
            <a:r>
              <a:rPr lang="en-US" altLang="zh-CN" dirty="0">
                <a:ea typeface="黑体" panose="02010609060101010101" pitchFamily="49" charset="-122"/>
              </a:rPr>
              <a:t>5 </a:t>
            </a:r>
            <a:r>
              <a:rPr lang="zh-CN" altLang="en-US" dirty="0">
                <a:ea typeface="黑体" panose="02010609060101010101" pitchFamily="49" charset="-122"/>
              </a:rPr>
              <a:t>分别表示</a:t>
            </a:r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名次</a:t>
            </a:r>
            <a:r>
              <a:rPr lang="zh-CN" altLang="en-US" dirty="0">
                <a:ea typeface="黑体" panose="02010609060101010101" pitchFamily="49" charset="-122"/>
              </a:rPr>
              <a:t>第一、第二，</a:t>
            </a:r>
            <a:r>
              <a:rPr lang="en-US" altLang="zh-CN" dirty="0">
                <a:ea typeface="黑体" panose="02010609060101010101" pitchFamily="49" charset="-122"/>
              </a:rPr>
              <a:t>…</a:t>
            </a:r>
            <a:r>
              <a:rPr lang="zh-CN" altLang="en-US" dirty="0">
                <a:ea typeface="黑体" panose="02010609060101010101" pitchFamily="49" charset="-122"/>
              </a:rPr>
              <a:t>，第五。 </a:t>
            </a: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让整型变量 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E </a:t>
            </a:r>
            <a:r>
              <a:rPr lang="zh-CN" altLang="en-US" dirty="0"/>
              <a:t>分别表示每个选手所得名次</a:t>
            </a:r>
            <a:endParaRPr lang="en-US" altLang="zh-CN" dirty="0"/>
          </a:p>
          <a:p>
            <a:pPr marL="971550" lvl="1"/>
            <a:r>
              <a:rPr lang="en-US" altLang="zh-CN" dirty="0">
                <a:ea typeface="黑体" panose="02010609060101010101" pitchFamily="49" charset="-122"/>
              </a:rPr>
              <a:t>A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B==2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A==3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971550" lvl="1"/>
            <a:r>
              <a:rPr lang="en-US" altLang="zh-CN" dirty="0">
                <a:ea typeface="黑体" panose="02010609060101010101" pitchFamily="49" charset="-122"/>
              </a:rPr>
              <a:t>B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B==2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E==4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971550" lvl="1"/>
            <a:r>
              <a:rPr lang="en-US" altLang="zh-CN" dirty="0">
                <a:ea typeface="黑体" panose="02010609060101010101" pitchFamily="49" charset="-122"/>
              </a:rPr>
              <a:t>C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C==1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D==2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971550" lvl="1"/>
            <a:r>
              <a:rPr lang="en-US" altLang="zh-CN" dirty="0">
                <a:ea typeface="黑体" panose="02010609060101010101" pitchFamily="49" charset="-122"/>
              </a:rPr>
              <a:t>D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C==5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D==3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  <a:br>
              <a:rPr lang="zh-CN" altLang="en-US" dirty="0">
                <a:ea typeface="黑体" panose="02010609060101010101" pitchFamily="49" charset="-122"/>
              </a:rPr>
            </a:br>
            <a:r>
              <a:rPr lang="en-US" altLang="zh-CN" dirty="0">
                <a:ea typeface="黑体" panose="02010609060101010101" pitchFamily="49" charset="-122"/>
              </a:rPr>
              <a:t>E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E==4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A==1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</a:p>
          <a:p>
            <a:pPr lvl="1" indent="0">
              <a:buNone/>
            </a:pPr>
            <a:r>
              <a:rPr lang="zh-CN" altLang="en-US" dirty="0">
                <a:ea typeface="黑体" panose="02010609060101010101" pitchFamily="49" charset="-122"/>
              </a:rPr>
              <a:t/>
            </a:r>
            <a:br>
              <a:rPr lang="zh-CN" altLang="en-US" dirty="0">
                <a:ea typeface="黑体" panose="02010609060101010101" pitchFamily="49" charset="-122"/>
              </a:rPr>
            </a:br>
            <a:endParaRPr lang="en-US" altLang="zh-CN" dirty="0"/>
          </a:p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习题</a:t>
            </a:r>
            <a:r>
              <a:rPr lang="en-US" altLang="zh-CN" dirty="0"/>
              <a:t>3.4</a:t>
            </a:r>
            <a:r>
              <a:rPr lang="zh-CN" altLang="en-US" dirty="0"/>
              <a:t>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考虑到每个人说的话是一对一错，即一真一假；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如</a:t>
            </a:r>
            <a:r>
              <a:rPr lang="en-US" altLang="zh-CN" sz="2000" dirty="0"/>
              <a:t>A</a:t>
            </a:r>
            <a:r>
              <a:rPr lang="zh-CN" altLang="en-US" sz="2000" dirty="0"/>
              <a:t>说的是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  <a:t>B==2</a:t>
            </a: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  <a:t>A==3</a:t>
            </a:r>
            <a:r>
              <a:rPr lang="zh-CN" altLang="en-US" sz="2000" dirty="0"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</a:rPr>
              <a:t> 一对一错， 则 </a:t>
            </a:r>
            <a:r>
              <a:rPr lang="en-US" altLang="zh-CN" sz="2000" dirty="0">
                <a:solidFill>
                  <a:srgbClr val="000000"/>
                </a:solidFill>
              </a:rPr>
              <a:t>(B==2)+(A==3)=1</a:t>
            </a:r>
            <a:r>
              <a:rPr lang="zh-CN" altLang="en-US" sz="2000" dirty="0">
                <a:solidFill>
                  <a:srgbClr val="000000"/>
                </a:solidFill>
              </a:rPr>
              <a:t>；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1 +  0  =   1</a:t>
            </a:r>
          </a:p>
          <a:p>
            <a:pPr marL="971550" lvl="1"/>
            <a:r>
              <a:rPr lang="en-US" altLang="zh-CN" sz="1800" dirty="0"/>
              <a:t>0 +  1 =    1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可以归纳出要同时满足五个人所说的话都符合</a:t>
            </a:r>
            <a:r>
              <a:rPr lang="zh-CN" altLang="en-US" sz="2000" dirty="0">
                <a:solidFill>
                  <a:srgbClr val="C00000"/>
                </a:solidFill>
              </a:rPr>
              <a:t>一半对一半错</a:t>
            </a:r>
            <a:r>
              <a:rPr lang="zh-CN" altLang="en-US" sz="2000" dirty="0">
                <a:solidFill>
                  <a:schemeClr val="tx2"/>
                </a:solidFill>
              </a:rPr>
              <a:t>的条件</a:t>
            </a:r>
            <a:r>
              <a:rPr lang="zh-CN" altLang="en-US" sz="2000" dirty="0"/>
              <a:t>是：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ta= ((B==2)+(A==3))==1);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A</a:t>
            </a:r>
            <a:r>
              <a:rPr lang="zh-CN" altLang="en-US" sz="1800" dirty="0"/>
              <a:t>选手的话；</a:t>
            </a:r>
          </a:p>
          <a:p>
            <a:pPr marL="971550" lvl="1"/>
            <a:r>
              <a:rPr lang="en-US" altLang="zh-CN" sz="1800" dirty="0"/>
              <a:t>tb= ((B==2)+(E==4))==1);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B</a:t>
            </a:r>
            <a:r>
              <a:rPr lang="zh-CN" altLang="en-US" sz="1800" dirty="0"/>
              <a:t>选手的话</a:t>
            </a:r>
            <a:endParaRPr lang="en-US" altLang="zh-CN" sz="1800" dirty="0"/>
          </a:p>
          <a:p>
            <a:pPr marL="971550" lvl="1"/>
            <a:r>
              <a:rPr lang="en-US" altLang="zh-CN" sz="1800" dirty="0" err="1"/>
              <a:t>tc</a:t>
            </a:r>
            <a:r>
              <a:rPr lang="en-US" altLang="zh-CN" sz="1800" dirty="0"/>
              <a:t>= ((C==1)+(D==2))==1);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C</a:t>
            </a:r>
            <a:r>
              <a:rPr lang="zh-CN" altLang="en-US" sz="1800" dirty="0"/>
              <a:t>选手的话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td= ((C==5)+(D==3))==1);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D</a:t>
            </a:r>
            <a:r>
              <a:rPr lang="zh-CN" altLang="en-US" sz="1800" dirty="0"/>
              <a:t>选手的话</a:t>
            </a:r>
            <a:endParaRPr lang="en-US" altLang="zh-CN" sz="1800" dirty="0"/>
          </a:p>
          <a:p>
            <a:pPr marL="971550" lvl="1"/>
            <a:r>
              <a:rPr lang="en-US" altLang="zh-CN" sz="1800" dirty="0" err="1"/>
              <a:t>te</a:t>
            </a:r>
            <a:r>
              <a:rPr lang="en-US" altLang="zh-CN" sz="1800" dirty="0"/>
              <a:t> = ((E==4)+(A==1))==1);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E</a:t>
            </a:r>
            <a:r>
              <a:rPr lang="zh-CN" altLang="en-US" sz="1800" dirty="0"/>
              <a:t>选手的话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因为</a:t>
            </a:r>
            <a:r>
              <a:rPr lang="en-US" altLang="zh-CN" sz="1800" dirty="0" err="1"/>
              <a:t>ta,tb</a:t>
            </a:r>
            <a:r>
              <a:rPr lang="en-US" altLang="zh-CN" sz="1800" dirty="0"/>
              <a:t>,…,</a:t>
            </a:r>
            <a:r>
              <a:rPr lang="en-US" altLang="zh-CN" sz="1800" dirty="0" err="1"/>
              <a:t>te</a:t>
            </a:r>
            <a:r>
              <a:rPr lang="zh-CN" altLang="en-US" sz="1800" dirty="0"/>
              <a:t>非</a:t>
            </a:r>
            <a:r>
              <a:rPr lang="en-US" altLang="zh-CN" sz="1800" dirty="0"/>
              <a:t>1</a:t>
            </a:r>
            <a:r>
              <a:rPr lang="zh-CN" altLang="en-US" sz="1800" dirty="0"/>
              <a:t>即</a:t>
            </a:r>
            <a:r>
              <a:rPr lang="en-US" altLang="zh-CN" sz="1800" dirty="0"/>
              <a:t>0</a:t>
            </a:r>
            <a:r>
              <a:rPr lang="zh-CN" altLang="en-US" sz="1800" dirty="0"/>
              <a:t>，五个条件值都加在一起满足：</a:t>
            </a:r>
          </a:p>
          <a:p>
            <a:pPr lvl="1" indent="0">
              <a:buNone/>
            </a:pP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</a:pPr>
            <a:r>
              <a:rPr lang="en-US" altLang="zh-CN" sz="1050" dirty="0">
                <a:ea typeface="黑体" panose="02010609060101010101" pitchFamily="49" charset="-122"/>
              </a:rPr>
              <a:t>          </a:t>
            </a:r>
          </a:p>
          <a:p>
            <a:endParaRPr lang="zh-CN" alt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1579417" y="5621264"/>
          <a:ext cx="3221183" cy="24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3" name="Equation" r:id="rId3" imgW="1612800" imgH="177480" progId="Equation.DSMT4">
                  <p:embed/>
                </p:oleObj>
              </mc:Choice>
              <mc:Fallback>
                <p:oleObj name="Equation" r:id="rId3" imgW="1612800" imgH="177480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417" y="5621264"/>
                        <a:ext cx="3221183" cy="249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7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习题</a:t>
            </a:r>
            <a:r>
              <a:rPr lang="en-US" altLang="zh-CN" dirty="0"/>
              <a:t>3.4</a:t>
            </a:r>
            <a:r>
              <a:rPr lang="zh-CN" altLang="en-US" dirty="0"/>
              <a:t>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181595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上述条件只是符合题意的一个必要条件</a:t>
            </a: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由于五个人的名次不同，因此应同时考虑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D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E </a:t>
            </a:r>
            <a:r>
              <a:rPr lang="zh-CN" altLang="en-US" dirty="0">
                <a:latin typeface="+mn-ea"/>
              </a:rPr>
              <a:t>的取不同的值</a:t>
            </a: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即满足：</a:t>
            </a: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76745" y="3106014"/>
          <a:ext cx="3927764" cy="66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2" name="Equation" r:id="rId3" imgW="1612800" imgH="406080" progId="Equation.DSMT4">
                  <p:embed/>
                </p:oleObj>
              </mc:Choice>
              <mc:Fallback>
                <p:oleObj name="Equation" r:id="rId3" imgW="1612800" imgH="40608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745" y="3106014"/>
                        <a:ext cx="3927764" cy="663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854292" y="5392014"/>
          <a:ext cx="3262745" cy="331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3" name="Equation" r:id="rId5" imgW="1460160" imgH="177480" progId="Equation.DSMT4">
                  <p:embed/>
                </p:oleObj>
              </mc:Choice>
              <mc:Fallback>
                <p:oleObj name="Equation" r:id="rId5" imgW="1460160" imgH="177480" progId="Equation.DSMT4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92" y="5392014"/>
                        <a:ext cx="3262745" cy="331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85775" y="4271456"/>
            <a:ext cx="8089900" cy="9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由于</a:t>
            </a:r>
            <a:r>
              <a:rPr lang="en-US" altLang="zh-CN" dirty="0"/>
              <a:t>1*2*3*4*5=120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可以考虑利用下述条件约束五个变量取值不同：</a:t>
            </a:r>
            <a:endParaRPr lang="en-US" altLang="zh-CN" dirty="0"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1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zh-CN" dirty="0"/>
              <a:t>循环结构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dirty="0"/>
              <a:t>在一定条件下反复执行某段程序的流程结构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循环结构三要素：</a:t>
            </a:r>
            <a:endParaRPr lang="en-US" altLang="zh-CN" dirty="0"/>
          </a:p>
          <a:p>
            <a:pPr marL="971550" lvl="1"/>
            <a:r>
              <a:rPr lang="zh-CN" altLang="en-US" dirty="0">
                <a:solidFill>
                  <a:srgbClr val="0000CC"/>
                </a:solidFill>
              </a:rPr>
              <a:t>循环体</a:t>
            </a:r>
            <a:r>
              <a:rPr lang="zh-CN" altLang="en-US" dirty="0"/>
              <a:t>：</a:t>
            </a:r>
            <a:r>
              <a:rPr lang="zh-CN" altLang="zh-CN" dirty="0"/>
              <a:t>被反复执行的</a:t>
            </a:r>
            <a:r>
              <a:rPr lang="zh-CN" altLang="en-US" dirty="0"/>
              <a:t>部分</a:t>
            </a:r>
          </a:p>
          <a:p>
            <a:pPr marL="971550" lvl="1"/>
            <a:r>
              <a:rPr lang="zh-CN" altLang="en-US" dirty="0">
                <a:solidFill>
                  <a:srgbClr val="0000CC"/>
                </a:solidFill>
              </a:rPr>
              <a:t>循环变量</a:t>
            </a:r>
            <a:r>
              <a:rPr lang="zh-CN" altLang="en-US" dirty="0"/>
              <a:t>：在循环中变化的量</a:t>
            </a:r>
            <a:endParaRPr lang="en-US" altLang="zh-CN" dirty="0"/>
          </a:p>
          <a:p>
            <a:pPr marL="971550" lvl="1"/>
            <a:r>
              <a:rPr lang="zh-CN" altLang="en-US" dirty="0">
                <a:solidFill>
                  <a:srgbClr val="0000CC"/>
                </a:solidFill>
              </a:rPr>
              <a:t>循环终止条件</a:t>
            </a:r>
            <a:r>
              <a:rPr lang="zh-CN" altLang="en-US" dirty="0"/>
              <a:t>：循环停止的条件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for</a:t>
            </a:r>
            <a:r>
              <a:rPr lang="zh-CN" altLang="en-US" sz="2000" dirty="0"/>
              <a:t>语句的格式为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for ( </a:t>
            </a:r>
            <a:r>
              <a:rPr lang="zh-CN" altLang="en-US" sz="1800" dirty="0">
                <a:solidFill>
                  <a:srgbClr val="0000CC"/>
                </a:solidFill>
              </a:rPr>
              <a:t>表达式</a:t>
            </a:r>
            <a:r>
              <a:rPr lang="en-US" altLang="zh-CN" sz="1800" dirty="0">
                <a:solidFill>
                  <a:srgbClr val="0000CC"/>
                </a:solidFill>
              </a:rPr>
              <a:t>1</a:t>
            </a:r>
            <a:r>
              <a:rPr lang="zh-CN" altLang="en-US" sz="1800" dirty="0"/>
              <a:t>；</a:t>
            </a:r>
            <a:r>
              <a:rPr lang="zh-CN" altLang="en-US" sz="1800" dirty="0">
                <a:solidFill>
                  <a:srgbClr val="006600"/>
                </a:solidFill>
              </a:rPr>
              <a:t>表达式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  <a:r>
              <a:rPr lang="zh-CN" altLang="en-US" sz="1800" dirty="0"/>
              <a:t>；</a:t>
            </a:r>
            <a:r>
              <a:rPr lang="zh-CN" altLang="en-US" sz="1800" dirty="0">
                <a:solidFill>
                  <a:srgbClr val="C00000"/>
                </a:solidFill>
              </a:rPr>
              <a:t>表达式</a:t>
            </a:r>
            <a:r>
              <a:rPr lang="en-US" altLang="zh-CN" sz="1800" dirty="0">
                <a:solidFill>
                  <a:srgbClr val="C00000"/>
                </a:solidFill>
              </a:rPr>
              <a:t>3</a:t>
            </a:r>
            <a:r>
              <a:rPr lang="en-US" altLang="zh-CN" sz="1800" dirty="0"/>
              <a:t> 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{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	</a:t>
            </a:r>
            <a:r>
              <a:rPr lang="zh-CN" altLang="en-US" sz="1800" dirty="0"/>
              <a:t>循环体（语句组）</a:t>
            </a:r>
            <a:r>
              <a:rPr lang="en-US" altLang="zh-CN" sz="1800" dirty="0"/>
              <a:t>;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ea"/>
              </a:rPr>
              <a:t>for</a:t>
            </a:r>
            <a:r>
              <a:rPr lang="zh-CN" altLang="en-US" sz="2000" dirty="0">
                <a:latin typeface="+mn-ea"/>
              </a:rPr>
              <a:t>是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计数型循环</a:t>
            </a:r>
            <a:r>
              <a:rPr lang="zh-CN" altLang="en-US" sz="2000" dirty="0">
                <a:latin typeface="+mn-ea"/>
              </a:rPr>
              <a:t>的标识符；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其中</a:t>
            </a:r>
            <a:r>
              <a:rPr lang="zh-CN" altLang="en-US" sz="2000" b="1" dirty="0" smtClean="0">
                <a:solidFill>
                  <a:srgbClr val="7030A0"/>
                </a:solidFill>
                <a:ea typeface="黑体" panose="02010609060101010101" pitchFamily="49" charset="-122"/>
              </a:rPr>
              <a:t>表达式</a:t>
            </a:r>
            <a:r>
              <a:rPr lang="en-US" altLang="zh-CN" sz="2000" b="1" dirty="0">
                <a:solidFill>
                  <a:srgbClr val="7030A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000" b="1" dirty="0">
                <a:latin typeface="+mn-ea"/>
              </a:rPr>
              <a:t>是</a:t>
            </a: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循环终止</a:t>
            </a:r>
            <a:r>
              <a:rPr lang="zh-CN" altLang="en-US" sz="2000" b="1" dirty="0" smtClean="0">
                <a:solidFill>
                  <a:srgbClr val="0000CC"/>
                </a:solidFill>
                <a:ea typeface="黑体" panose="02010609060101010101" pitchFamily="49" charset="-122"/>
              </a:rPr>
              <a:t>条件，</a:t>
            </a: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通常</a:t>
            </a:r>
            <a:r>
              <a:rPr lang="zh-CN" altLang="en-US" sz="2000" b="1" dirty="0" smtClean="0">
                <a:solidFill>
                  <a:srgbClr val="7030A0"/>
                </a:solidFill>
                <a:ea typeface="黑体" panose="02010609060101010101" pitchFamily="49" charset="-122"/>
              </a:rPr>
              <a:t>是一个逻辑表达式</a:t>
            </a:r>
            <a:r>
              <a:rPr lang="zh-CN" altLang="en-US" sz="2000" b="1" dirty="0" smtClean="0">
                <a:solidFill>
                  <a:srgbClr val="006600"/>
                </a:solidFill>
                <a:ea typeface="黑体" panose="02010609060101010101" pitchFamily="49" charset="-122"/>
              </a:rPr>
              <a:t>；</a:t>
            </a:r>
            <a:r>
              <a:rPr lang="en-US" altLang="zh-CN" sz="2000" b="1" dirty="0" smtClean="0">
                <a:solidFill>
                  <a:srgbClr val="006600"/>
                </a:solidFill>
                <a:ea typeface="黑体" panose="02010609060101010101" pitchFamily="49" charset="-122"/>
              </a:rPr>
              <a:t>(</a:t>
            </a:r>
            <a:r>
              <a:rPr lang="zh-CN" altLang="en-US" sz="2000" b="1" dirty="0" smtClean="0">
                <a:solidFill>
                  <a:srgbClr val="006600"/>
                </a:solidFill>
                <a:ea typeface="黑体" panose="02010609060101010101" pitchFamily="49" charset="-122"/>
              </a:rPr>
              <a:t>必须有值</a:t>
            </a:r>
            <a:r>
              <a:rPr lang="en-US" altLang="zh-CN" sz="2000" b="1" dirty="0" smtClean="0">
                <a:solidFill>
                  <a:srgbClr val="006600"/>
                </a:solidFill>
                <a:ea typeface="黑体" panose="02010609060101010101" pitchFamily="49" charset="-122"/>
              </a:rPr>
              <a:t>)</a:t>
            </a:r>
            <a:endParaRPr lang="en-US" altLang="zh-CN" sz="2000" b="1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大括号</a:t>
            </a:r>
            <a:r>
              <a:rPr lang="zh-CN" altLang="en-US" sz="2000" dirty="0">
                <a:latin typeface="+mn-ea"/>
              </a:rPr>
              <a:t>括起的部分是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循环体</a:t>
            </a:r>
            <a:r>
              <a:rPr lang="zh-CN" altLang="en-US" sz="2000" dirty="0" smtClean="0">
                <a:latin typeface="+mn-ea"/>
              </a:rPr>
              <a:t>；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06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43FFB-A4D7-4A86-9009-3EF1FD9AC3F1}" type="slidenum">
              <a:rPr lang="zh-CN" altLang="en-US"/>
              <a:pPr>
                <a:defRPr/>
              </a:pPr>
              <a:t>87</a:t>
            </a:fld>
            <a:endParaRPr lang="en-US" altLang="zh-CN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87A0E04-710A-4EDF-A50A-54E99F21C840}"/>
              </a:ext>
            </a:extLst>
          </p:cNvPr>
          <p:cNvGrpSpPr/>
          <p:nvPr/>
        </p:nvGrpSpPr>
        <p:grpSpPr>
          <a:xfrm>
            <a:off x="957772" y="1565275"/>
            <a:ext cx="6616700" cy="4508500"/>
            <a:chOff x="1108774" y="1225725"/>
            <a:chExt cx="6616700" cy="4508500"/>
          </a:xfrm>
        </p:grpSpPr>
        <p:graphicFrame>
          <p:nvGraphicFramePr>
            <p:cNvPr id="3379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1289174"/>
                </p:ext>
              </p:extLst>
            </p:nvPr>
          </p:nvGraphicFramePr>
          <p:xfrm>
            <a:off x="1108774" y="1225725"/>
            <a:ext cx="6616700" cy="450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3" name="Picture" r:id="rId3" imgW="4581360" imgH="3800520" progId="Word.Picture.8">
                    <p:embed/>
                  </p:oleObj>
                </mc:Choice>
                <mc:Fallback>
                  <p:oleObj name="Picture" r:id="rId3" imgW="4581360" imgH="3800520" progId="Word.Picture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8774" y="1225725"/>
                          <a:ext cx="6616700" cy="45085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9525">
                          <a:solidFill>
                            <a:schemeClr val="tx1"/>
                          </a:solidFill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797" name="Line 4"/>
            <p:cNvSpPr>
              <a:spLocks noChangeShapeType="1"/>
            </p:cNvSpPr>
            <p:nvPr/>
          </p:nvSpPr>
          <p:spPr bwMode="auto">
            <a:xfrm flipH="1" flipV="1">
              <a:off x="4026715" y="1444118"/>
              <a:ext cx="1224791" cy="88458"/>
            </a:xfrm>
            <a:prstGeom prst="line">
              <a:avLst/>
            </a:prstGeom>
            <a:noFill/>
            <a:ln w="76200" cap="sq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3300"/>
                </a:solidFill>
              </a:endParaRPr>
            </a:p>
          </p:txBody>
        </p:sp>
        <p:sp>
          <p:nvSpPr>
            <p:cNvPr id="33798" name="Line 5"/>
            <p:cNvSpPr>
              <a:spLocks noChangeShapeType="1"/>
            </p:cNvSpPr>
            <p:nvPr/>
          </p:nvSpPr>
          <p:spPr bwMode="auto">
            <a:xfrm flipH="1" flipV="1">
              <a:off x="4407618" y="2280669"/>
              <a:ext cx="1101006" cy="88458"/>
            </a:xfrm>
            <a:prstGeom prst="line">
              <a:avLst/>
            </a:prstGeom>
            <a:noFill/>
            <a:ln w="76200" cap="sq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3300"/>
                </a:solidFill>
              </a:endParaRPr>
            </a:p>
          </p:txBody>
        </p:sp>
        <p:sp>
          <p:nvSpPr>
            <p:cNvPr id="33799" name="Line 6"/>
            <p:cNvSpPr>
              <a:spLocks noChangeShapeType="1"/>
            </p:cNvSpPr>
            <p:nvPr/>
          </p:nvSpPr>
          <p:spPr bwMode="auto">
            <a:xfrm flipH="1" flipV="1">
              <a:off x="4295162" y="3916074"/>
              <a:ext cx="1017478" cy="437810"/>
            </a:xfrm>
            <a:prstGeom prst="line">
              <a:avLst/>
            </a:prstGeom>
            <a:noFill/>
            <a:ln w="76200" cap="sq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3300"/>
                </a:solidFill>
              </a:endParaRPr>
            </a:p>
          </p:txBody>
        </p:sp>
      </p:grp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流程图</a:t>
            </a:r>
            <a:r>
              <a:rPr lang="zh-CN" altLang="en-US" dirty="0"/>
              <a:t>：一种描述算法的工具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7BEDA8E-3C9E-41E0-9E61-92B50311CA8F}"/>
              </a:ext>
            </a:extLst>
          </p:cNvPr>
          <p:cNvSpPr txBox="1">
            <a:spLocks/>
          </p:cNvSpPr>
          <p:nvPr/>
        </p:nvSpPr>
        <p:spPr bwMode="auto">
          <a:xfrm>
            <a:off x="425450" y="999210"/>
            <a:ext cx="8089900" cy="43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1A93C8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FontTx/>
            </a:pPr>
            <a:r>
              <a:rPr lang="zh-CN" altLang="en-US" sz="2400" dirty="0">
                <a:latin typeface="+mn-ea"/>
                <a:ea typeface="+mn-ea"/>
              </a:rPr>
              <a:t>利用流程图解析循环结构执行过程</a:t>
            </a:r>
          </a:p>
        </p:txBody>
      </p:sp>
    </p:spTree>
    <p:extLst>
      <p:ext uri="{BB962C8B-B14F-4D97-AF65-F5344CB8AC3E}">
        <p14:creationId xmlns:p14="http://schemas.microsoft.com/office/powerpoint/2010/main" val="2459898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154886" cy="584200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  <a:latin typeface="+mn-ea"/>
              </a:rPr>
              <a:t>自学：</a:t>
            </a:r>
            <a:r>
              <a:rPr lang="zh-CN" altLang="en-US" sz="2400" dirty="0" smtClean="0">
                <a:latin typeface="+mn-ea"/>
              </a:rPr>
              <a:t>伪代码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b="1" dirty="0"/>
              <a:t> pseudocode 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 pseudo-code </a:t>
            </a:r>
            <a:r>
              <a:rPr lang="zh-CN" altLang="en-US" sz="2400" dirty="0">
                <a:latin typeface="+mn-ea"/>
              </a:rPr>
              <a:t>）描述算法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利用伪代码解析</a:t>
            </a:r>
            <a:r>
              <a:rPr lang="en-US" altLang="zh-CN" dirty="0"/>
              <a:t>for</a:t>
            </a:r>
            <a:r>
              <a:rPr lang="zh-CN" altLang="en-US" dirty="0"/>
              <a:t>循环执行过程</a:t>
            </a:r>
            <a:endParaRPr lang="en-US" altLang="zh-CN" dirty="0">
              <a:latin typeface="+mn-ea"/>
            </a:endParaRP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1.</a:t>
            </a:r>
            <a:r>
              <a:rPr lang="zh-CN" altLang="en-US" dirty="0">
                <a:latin typeface="+mn-ea"/>
              </a:rPr>
              <a:t>求解表达式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，置循环控制变量的初值；</a:t>
            </a: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2.</a:t>
            </a:r>
            <a:r>
              <a:rPr lang="zh-CN" altLang="en-US" dirty="0">
                <a:latin typeface="+mn-ea"/>
              </a:rPr>
              <a:t>测试表达式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，测试是否未到循环控制变量的终值；</a:t>
            </a:r>
          </a:p>
          <a:p>
            <a:pPr lvl="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2.1.</a:t>
            </a:r>
            <a:r>
              <a:rPr lang="zh-CN" altLang="en-US" dirty="0">
                <a:latin typeface="+mn-ea"/>
              </a:rPr>
              <a:t>如果表达式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的值为真，则执行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lvl="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2.2 </a:t>
            </a:r>
            <a:r>
              <a:rPr lang="zh-CN" altLang="en-US" dirty="0">
                <a:latin typeface="+mn-ea"/>
              </a:rPr>
              <a:t>如果表达式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的值为假，则退出循环转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；</a:t>
            </a: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3.</a:t>
            </a:r>
            <a:r>
              <a:rPr lang="zh-CN" altLang="en-US" dirty="0">
                <a:latin typeface="+mn-ea"/>
              </a:rPr>
              <a:t>执行循环体语句组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之后转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4.</a:t>
            </a:r>
            <a:r>
              <a:rPr lang="zh-CN" altLang="en-US" dirty="0">
                <a:latin typeface="+mn-ea"/>
              </a:rPr>
              <a:t>求解表达式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，让循环控制变量增值或减值，再转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5.</a:t>
            </a:r>
            <a:r>
              <a:rPr lang="zh-CN" altLang="en-US" dirty="0">
                <a:latin typeface="+mn-ea"/>
              </a:rPr>
              <a:t>执行</a:t>
            </a:r>
            <a:r>
              <a:rPr lang="en-US" altLang="zh-CN" dirty="0">
                <a:latin typeface="+mn-ea"/>
              </a:rPr>
              <a:t>for</a:t>
            </a:r>
            <a:r>
              <a:rPr lang="zh-CN" altLang="en-US" dirty="0">
                <a:latin typeface="+mn-ea"/>
              </a:rPr>
              <a:t>语句的下一条语句；</a:t>
            </a: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0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循环四个表达式的执行顺序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6" y="1135063"/>
            <a:ext cx="6148912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；表达式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；表达式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 {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语句组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/>
              <a:t>For</a:t>
            </a:r>
            <a:r>
              <a:rPr lang="zh-CN" altLang="en-US" sz="1800" b="1" dirty="0" smtClean="0"/>
              <a:t>循环中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b="1" dirty="0"/>
              <a:t>是循环</a:t>
            </a:r>
            <a:r>
              <a:rPr lang="zh-CN" altLang="en-US" sz="1800" b="1" dirty="0">
                <a:solidFill>
                  <a:srgbClr val="0000CC"/>
                </a:solidFill>
              </a:rPr>
              <a:t>终止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条件</a:t>
            </a:r>
            <a:r>
              <a:rPr lang="zh-CN" altLang="en-US" sz="1800" dirty="0" smtClean="0"/>
              <a:t>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循环中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个表达式及循环体分别用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表示：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(A;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C)</a:t>
            </a: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971550" lvl="1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执行过程：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1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1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…..</a:t>
            </a: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的值是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结束循环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altLang="zh-CN" dirty="0">
              <a:solidFill>
                <a:srgbClr val="1A93C8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indent="0">
              <a:buNone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6634688" y="2592476"/>
            <a:ext cx="2082912" cy="3055946"/>
            <a:chOff x="5959657" y="2805923"/>
            <a:chExt cx="2082912" cy="3055946"/>
          </a:xfrm>
        </p:grpSpPr>
        <p:sp>
          <p:nvSpPr>
            <p:cNvPr id="5" name="矩形 4"/>
            <p:cNvSpPr/>
            <p:nvPr/>
          </p:nvSpPr>
          <p:spPr bwMode="auto">
            <a:xfrm>
              <a:off x="6334299" y="2805923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A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334299" y="3283369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n-lt"/>
                  <a:ea typeface="宋体" panose="02010600030101010101" pitchFamily="2" charset="-122"/>
                </a:rPr>
                <a:t>B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cxnSp>
          <p:nvCxnSpPr>
            <p:cNvPr id="8" name="直接箭头连接符 7"/>
            <p:cNvCxnSpPr>
              <a:stCxn id="5" idx="2"/>
            </p:cNvCxnSpPr>
            <p:nvPr/>
          </p:nvCxnSpPr>
          <p:spPr bwMode="auto">
            <a:xfrm>
              <a:off x="6621088" y="3062862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9" name="矩形 8"/>
            <p:cNvSpPr/>
            <p:nvPr/>
          </p:nvSpPr>
          <p:spPr bwMode="auto">
            <a:xfrm>
              <a:off x="6334299" y="3836342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D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6621088" y="5115050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5" name="直接箭头连接符 14"/>
            <p:cNvCxnSpPr>
              <a:stCxn id="6" idx="2"/>
            </p:cNvCxnSpPr>
            <p:nvPr/>
          </p:nvCxnSpPr>
          <p:spPr bwMode="auto">
            <a:xfrm>
              <a:off x="6621088" y="3540308"/>
              <a:ext cx="0" cy="2960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8" name="矩形 17"/>
            <p:cNvSpPr/>
            <p:nvPr/>
          </p:nvSpPr>
          <p:spPr bwMode="auto">
            <a:xfrm>
              <a:off x="6334299" y="4302410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C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49687" y="3348359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假</a:t>
              </a:r>
              <a:endParaRPr lang="zh-CN" altLang="en-US" sz="1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301046" y="3540308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6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真</a:t>
              </a:r>
              <a:endParaRPr lang="zh-CN" altLang="en-US" sz="1400" b="1" dirty="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3" name="直接连接符 22"/>
            <p:cNvCxnSpPr>
              <a:stCxn id="18" idx="2"/>
            </p:cNvCxnSpPr>
            <p:nvPr/>
          </p:nvCxnSpPr>
          <p:spPr bwMode="auto">
            <a:xfrm>
              <a:off x="6621088" y="4559349"/>
              <a:ext cx="0" cy="24540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5959657" y="4786286"/>
              <a:ext cx="68277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5959657" y="3424415"/>
              <a:ext cx="0" cy="136444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直接箭头连接符 27"/>
            <p:cNvCxnSpPr/>
            <p:nvPr/>
          </p:nvCxnSpPr>
          <p:spPr bwMode="auto">
            <a:xfrm>
              <a:off x="5961357" y="3414702"/>
              <a:ext cx="36651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1" name="直接连接符 30"/>
            <p:cNvCxnSpPr>
              <a:stCxn id="6" idx="3"/>
            </p:cNvCxnSpPr>
            <p:nvPr/>
          </p:nvCxnSpPr>
          <p:spPr bwMode="auto">
            <a:xfrm flipV="1">
              <a:off x="6907877" y="3411838"/>
              <a:ext cx="457199" cy="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直接连接符 32"/>
            <p:cNvCxnSpPr/>
            <p:nvPr/>
          </p:nvCxnSpPr>
          <p:spPr bwMode="auto">
            <a:xfrm>
              <a:off x="7365076" y="3409104"/>
              <a:ext cx="0" cy="170594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直接连接符 34"/>
            <p:cNvCxnSpPr/>
            <p:nvPr/>
          </p:nvCxnSpPr>
          <p:spPr bwMode="auto">
            <a:xfrm flipH="1">
              <a:off x="6642431" y="5115050"/>
              <a:ext cx="722645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直接箭头连接符 35"/>
            <p:cNvCxnSpPr/>
            <p:nvPr/>
          </p:nvCxnSpPr>
          <p:spPr bwMode="auto">
            <a:xfrm>
              <a:off x="6621088" y="4101045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37" name="文本框 36"/>
            <p:cNvSpPr txBox="1"/>
            <p:nvPr/>
          </p:nvSpPr>
          <p:spPr>
            <a:xfrm>
              <a:off x="6750497" y="4562976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假</a:t>
              </a:r>
              <a:endParaRPr lang="zh-CN" altLang="en-US" sz="1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180253" y="5338649"/>
              <a:ext cx="977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for</a:t>
              </a:r>
              <a:r>
                <a:rPr lang="zh-CN" altLang="en-US" sz="14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循环后的语句</a:t>
              </a:r>
              <a:endPara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393604" y="3283369"/>
              <a:ext cx="6489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结束</a:t>
              </a:r>
              <a:endParaRPr lang="en-US" altLang="zh-CN" sz="1400" b="1" dirty="0" smtClean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400" b="1" dirty="0" smtClean="0">
                  <a:solidFill>
                    <a:srgbClr val="00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循环</a:t>
              </a:r>
              <a:endParaRPr lang="zh-CN" altLang="en-US" sz="1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关系运算符和关系表达式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关系运算的结果</a:t>
            </a:r>
            <a:r>
              <a:rPr lang="zh-CN" altLang="en-US" sz="2000" dirty="0" smtClean="0">
                <a:solidFill>
                  <a:srgbClr val="7030A0"/>
                </a:solidFill>
              </a:rPr>
              <a:t>是</a:t>
            </a:r>
            <a:r>
              <a:rPr lang="zh-CN" altLang="en-US" sz="2000" dirty="0" smtClean="0"/>
              <a:t>： “</a:t>
            </a:r>
            <a:r>
              <a:rPr lang="zh-CN" altLang="en-US" sz="2000" dirty="0" smtClean="0">
                <a:solidFill>
                  <a:srgbClr val="FF0000"/>
                </a:solidFill>
              </a:rPr>
              <a:t>真</a:t>
            </a:r>
            <a:r>
              <a:rPr lang="zh-CN" altLang="en-US" sz="2000" dirty="0" smtClean="0"/>
              <a:t>”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或“ </a:t>
            </a:r>
            <a:r>
              <a:rPr lang="zh-CN" altLang="en-US" sz="2000" dirty="0" smtClean="0">
                <a:solidFill>
                  <a:srgbClr val="FF0000"/>
                </a:solidFill>
              </a:rPr>
              <a:t>假</a:t>
            </a:r>
            <a:r>
              <a:rPr lang="zh-CN" altLang="en-US" sz="2000" dirty="0" smtClean="0"/>
              <a:t>”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通常，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中</a:t>
            </a:r>
            <a:endParaRPr lang="en-US" altLang="zh-CN" sz="2000" dirty="0"/>
          </a:p>
          <a:p>
            <a:pPr marL="971550" lvl="1"/>
            <a:r>
              <a:rPr lang="en-US" altLang="zh-CN" sz="1800" dirty="0" smtClean="0"/>
              <a:t>0</a:t>
            </a:r>
            <a:r>
              <a:rPr lang="zh-CN" altLang="en-US" sz="1800" dirty="0"/>
              <a:t> </a:t>
            </a:r>
            <a:r>
              <a:rPr lang="zh-CN" altLang="en-US" sz="1800" dirty="0" smtClean="0"/>
              <a:t>表示“假”；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</a:rPr>
              <a:t>非</a:t>
            </a:r>
            <a:r>
              <a:rPr lang="en-US" altLang="zh-CN" sz="1800" dirty="0" smtClean="0">
                <a:solidFill>
                  <a:srgbClr val="7030A0"/>
                </a:solidFill>
              </a:rPr>
              <a:t>0</a:t>
            </a:r>
            <a:r>
              <a:rPr lang="zh-CN" altLang="en-US" sz="1800" dirty="0">
                <a:solidFill>
                  <a:srgbClr val="7030A0"/>
                </a:solidFill>
              </a:rPr>
              <a:t> </a:t>
            </a:r>
            <a:r>
              <a:rPr lang="zh-CN" altLang="en-US" sz="1800" dirty="0" smtClean="0"/>
              <a:t>表示“真”；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“</a:t>
            </a:r>
            <a:r>
              <a:rPr lang="zh-CN" altLang="en-US" sz="2000" dirty="0" smtClean="0">
                <a:solidFill>
                  <a:srgbClr val="FF0000"/>
                </a:solidFill>
              </a:rPr>
              <a:t>真</a:t>
            </a:r>
            <a:r>
              <a:rPr lang="zh-CN" altLang="en-US" sz="2000" dirty="0" smtClean="0"/>
              <a:t>”与“</a:t>
            </a:r>
            <a:r>
              <a:rPr lang="zh-CN" altLang="en-US" sz="2000" dirty="0" smtClean="0">
                <a:solidFill>
                  <a:srgbClr val="FF0000"/>
                </a:solidFill>
              </a:rPr>
              <a:t>假</a:t>
            </a:r>
            <a:r>
              <a:rPr lang="zh-CN" altLang="en-US" sz="2000" dirty="0" smtClean="0"/>
              <a:t>”的值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“</a:t>
            </a:r>
            <a:r>
              <a:rPr lang="zh-CN" altLang="en-US" sz="1800" dirty="0" smtClean="0">
                <a:solidFill>
                  <a:srgbClr val="FF0000"/>
                </a:solidFill>
              </a:rPr>
              <a:t>假</a:t>
            </a:r>
            <a:r>
              <a:rPr lang="zh-CN" altLang="en-US" sz="1800" dirty="0" smtClean="0"/>
              <a:t>”的值为</a:t>
            </a:r>
            <a:r>
              <a:rPr lang="en-US" altLang="zh-CN" sz="1800" dirty="0" smtClean="0"/>
              <a:t>0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71550" lvl="1"/>
            <a:r>
              <a:rPr lang="zh-CN" altLang="en-US" sz="1800" dirty="0" smtClean="0"/>
              <a:t>“</a:t>
            </a:r>
            <a:r>
              <a:rPr lang="zh-CN" altLang="en-US" sz="1800" dirty="0" smtClean="0">
                <a:solidFill>
                  <a:srgbClr val="FF0000"/>
                </a:solidFill>
              </a:rPr>
              <a:t>真</a:t>
            </a:r>
            <a:r>
              <a:rPr lang="zh-CN" altLang="en-US" sz="1800" dirty="0" smtClean="0"/>
              <a:t>”的值为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；</a:t>
            </a:r>
            <a:r>
              <a:rPr lang="en-US" altLang="zh-CN" sz="1800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7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for</a:t>
            </a:r>
            <a:r>
              <a:rPr lang="zh-CN" altLang="en-US" dirty="0"/>
              <a:t>循环形式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521" y="1109202"/>
            <a:ext cx="6114530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常用</a:t>
            </a:r>
            <a:r>
              <a:rPr lang="zh-CN" altLang="en-US" sz="2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循环形式：</a:t>
            </a:r>
            <a:endParaRPr lang="en-US" altLang="zh-CN" sz="2000" b="1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循环变量赋初值；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循环终止条件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；循环变量增值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循环体；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double d;</a:t>
            </a: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&lt;=15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//for (A;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D</a:t>
            </a:r>
          </a:p>
          <a:p>
            <a:pPr lvl="1" indent="0">
              <a:buNone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2857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d=exp(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(“exp(%d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)=%lf\n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altLang="zh-CN" dirty="0"/>
          </a:p>
          <a:p>
            <a:pPr lvl="1" indent="0">
              <a:buNone/>
            </a:pPr>
            <a:endParaRPr lang="en-US" altLang="zh-CN" dirty="0"/>
          </a:p>
          <a:p>
            <a:pPr lvl="1" indent="0">
              <a:buNone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 bwMode="auto">
              <a:xfrm>
                <a:off x="4282749" y="4801228"/>
                <a:ext cx="2992581" cy="729506"/>
              </a:xfrm>
              <a:prstGeom prst="wedgeRoundRectCallout">
                <a:avLst>
                  <a:gd name="adj1" fmla="val -20833"/>
                  <a:gd name="adj2" fmla="val 37225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程序段的功能：</a:t>
                </a:r>
                <a:endPara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计算并输出</a:t>
                </a:r>
                <a:r>
                  <a:rPr kumimoji="0" lang="en-US" altLang="zh-CN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1~15</a:t>
                </a:r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e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的值。</a:t>
                </a: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2749" y="4801228"/>
                <a:ext cx="2992581" cy="729506"/>
              </a:xfrm>
              <a:prstGeom prst="wedgeRoundRectCallout">
                <a:avLst>
                  <a:gd name="adj1" fmla="val -20833"/>
                  <a:gd name="adj2" fmla="val 37225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6840707" y="1699504"/>
            <a:ext cx="2082912" cy="3055946"/>
            <a:chOff x="5959657" y="2805923"/>
            <a:chExt cx="2082912" cy="3055946"/>
          </a:xfrm>
        </p:grpSpPr>
        <p:sp>
          <p:nvSpPr>
            <p:cNvPr id="7" name="矩形 6"/>
            <p:cNvSpPr/>
            <p:nvPr/>
          </p:nvSpPr>
          <p:spPr bwMode="auto">
            <a:xfrm>
              <a:off x="6334299" y="2805923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A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334299" y="3283369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n-lt"/>
                  <a:ea typeface="宋体" panose="02010600030101010101" pitchFamily="2" charset="-122"/>
                </a:rPr>
                <a:t>B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7" idx="2"/>
            </p:cNvCxnSpPr>
            <p:nvPr/>
          </p:nvCxnSpPr>
          <p:spPr bwMode="auto">
            <a:xfrm>
              <a:off x="6621088" y="3062862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0" name="矩形 9"/>
            <p:cNvSpPr/>
            <p:nvPr/>
          </p:nvSpPr>
          <p:spPr bwMode="auto">
            <a:xfrm>
              <a:off x="6334299" y="3836342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D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>
              <a:off x="6621088" y="5115050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2" name="直接箭头连接符 11"/>
            <p:cNvCxnSpPr>
              <a:stCxn id="8" idx="2"/>
            </p:cNvCxnSpPr>
            <p:nvPr/>
          </p:nvCxnSpPr>
          <p:spPr bwMode="auto">
            <a:xfrm>
              <a:off x="6621088" y="3540308"/>
              <a:ext cx="0" cy="2960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3" name="矩形 12"/>
            <p:cNvSpPr/>
            <p:nvPr/>
          </p:nvSpPr>
          <p:spPr bwMode="auto">
            <a:xfrm>
              <a:off x="6334299" y="4302410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C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49687" y="3348359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假</a:t>
              </a:r>
              <a:endParaRPr lang="zh-CN" altLang="en-US" sz="1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301046" y="3540308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6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真</a:t>
              </a:r>
              <a:endParaRPr lang="zh-CN" altLang="en-US" sz="1400" b="1" dirty="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6" name="直接连接符 15"/>
            <p:cNvCxnSpPr>
              <a:stCxn id="13" idx="2"/>
            </p:cNvCxnSpPr>
            <p:nvPr/>
          </p:nvCxnSpPr>
          <p:spPr bwMode="auto">
            <a:xfrm>
              <a:off x="6621088" y="4559349"/>
              <a:ext cx="0" cy="24540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5959657" y="4786286"/>
              <a:ext cx="68277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5959657" y="3424415"/>
              <a:ext cx="0" cy="136444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5961357" y="3414702"/>
              <a:ext cx="36651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20" name="直接连接符 19"/>
            <p:cNvCxnSpPr>
              <a:stCxn id="8" idx="3"/>
            </p:cNvCxnSpPr>
            <p:nvPr/>
          </p:nvCxnSpPr>
          <p:spPr bwMode="auto">
            <a:xfrm flipV="1">
              <a:off x="6907877" y="3411838"/>
              <a:ext cx="457199" cy="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7365076" y="3409104"/>
              <a:ext cx="0" cy="170594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直接连接符 21"/>
            <p:cNvCxnSpPr/>
            <p:nvPr/>
          </p:nvCxnSpPr>
          <p:spPr bwMode="auto">
            <a:xfrm flipH="1">
              <a:off x="6642431" y="5115050"/>
              <a:ext cx="722645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直接箭头连接符 22"/>
            <p:cNvCxnSpPr/>
            <p:nvPr/>
          </p:nvCxnSpPr>
          <p:spPr bwMode="auto">
            <a:xfrm>
              <a:off x="6621088" y="4101045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24" name="文本框 23"/>
            <p:cNvSpPr txBox="1"/>
            <p:nvPr/>
          </p:nvSpPr>
          <p:spPr>
            <a:xfrm>
              <a:off x="6750497" y="4562976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假</a:t>
              </a:r>
              <a:endParaRPr lang="zh-CN" altLang="en-US" sz="1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180253" y="5338649"/>
              <a:ext cx="977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for</a:t>
              </a:r>
              <a:r>
                <a:rPr lang="zh-CN" altLang="en-US" sz="14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循环后的语句</a:t>
              </a:r>
              <a:endPara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393604" y="3283369"/>
              <a:ext cx="6489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结束</a:t>
              </a:r>
              <a:endParaRPr lang="en-US" altLang="zh-CN" sz="1400" b="1" dirty="0" smtClean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400" b="1" dirty="0" smtClean="0">
                  <a:solidFill>
                    <a:srgbClr val="00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循环</a:t>
              </a:r>
              <a:endParaRPr lang="zh-CN" altLang="en-US" sz="1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7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FD4D2-C14D-4C71-B7D0-160EF7EC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常用</a:t>
            </a:r>
            <a:r>
              <a:rPr lang="zh-CN" altLang="en-US" dirty="0"/>
              <a:t>的</a:t>
            </a:r>
            <a:r>
              <a:rPr lang="en-US" altLang="zh-CN" dirty="0"/>
              <a:t>for</a:t>
            </a:r>
            <a:r>
              <a:rPr lang="zh-CN" altLang="en-US" dirty="0"/>
              <a:t>循环形式执行过程的流程图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6FCE0-A81D-40E0-A707-A54548E3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078780"/>
            <a:ext cx="7743826" cy="12809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循环变量赋初值；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循环终止条件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；循环变量增值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循环体；</a:t>
            </a:r>
            <a:endParaRPr lang="en-US" altLang="zh-CN" sz="20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zh-CN" altLang="en-US" dirty="0"/>
          </a:p>
        </p:txBody>
      </p:sp>
      <p:pic>
        <p:nvPicPr>
          <p:cNvPr id="12290" name="Picture 2" descr="查看源图像">
            <a:extLst>
              <a:ext uri="{FF2B5EF4-FFF2-40B4-BE49-F238E27FC236}">
                <a16:creationId xmlns:a16="http://schemas.microsoft.com/office/drawing/2014/main" id="{34C4B1AE-BC33-449C-8056-E16DB2D8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2518357"/>
            <a:ext cx="3509204" cy="343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0576985-170B-4590-864B-583456924425}"/>
              </a:ext>
            </a:extLst>
          </p:cNvPr>
          <p:cNvSpPr txBox="1">
            <a:spLocks/>
          </p:cNvSpPr>
          <p:nvPr/>
        </p:nvSpPr>
        <p:spPr bwMode="auto">
          <a:xfrm>
            <a:off x="4572000" y="2491341"/>
            <a:ext cx="3339605" cy="30195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double d;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&lt;15;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d=exp(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                 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(“exp(%d)=%f\n”,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55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b="1" dirty="0" err="1" smtClean="0">
                <a:solidFill>
                  <a:srgbClr val="7030A0"/>
                </a:solidFill>
              </a:rPr>
              <a:t>int</a:t>
            </a:r>
            <a:r>
              <a:rPr lang="en-US" altLang="zh-CN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>
                <a:solidFill>
                  <a:srgbClr val="7030A0"/>
                </a:solidFill>
              </a:rPr>
              <a:t>sum =0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</a:rPr>
              <a:t>//</a:t>
            </a:r>
            <a:r>
              <a:rPr lang="zh-CN" altLang="en-US" sz="1800" b="1" dirty="0">
                <a:solidFill>
                  <a:srgbClr val="C00000"/>
                </a:solidFill>
              </a:rPr>
              <a:t>注意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：计算累加值，一定</a:t>
            </a:r>
            <a:r>
              <a:rPr lang="zh-CN" altLang="en-US" sz="1800" b="1" dirty="0">
                <a:solidFill>
                  <a:srgbClr val="C00000"/>
                </a:solidFill>
              </a:rPr>
              <a:t>要初始化累加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变量（</a:t>
            </a:r>
            <a:r>
              <a:rPr lang="zh-CN" altLang="en-US" sz="1800" b="1" dirty="0">
                <a:solidFill>
                  <a:srgbClr val="C00000"/>
                </a:solidFill>
              </a:rPr>
              <a:t>如初始化为</a:t>
            </a:r>
            <a:r>
              <a:rPr lang="en-US" altLang="zh-CN" sz="1800" b="1" dirty="0">
                <a:solidFill>
                  <a:srgbClr val="C00000"/>
                </a:solidFill>
              </a:rPr>
              <a:t>0</a:t>
            </a:r>
            <a:r>
              <a:rPr lang="zh-CN" altLang="en-US" sz="1800" b="1" dirty="0">
                <a:solidFill>
                  <a:srgbClr val="C00000"/>
                </a:solidFill>
              </a:rPr>
              <a:t>）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                    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 smtClean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计算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累</a:t>
            </a:r>
            <a:r>
              <a:rPr lang="zh-CN" altLang="en-US" sz="1800" b="1" dirty="0">
                <a:solidFill>
                  <a:srgbClr val="0000CC"/>
                </a:solidFill>
              </a:rPr>
              <a:t>乘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，也一定</a:t>
            </a:r>
            <a:r>
              <a:rPr lang="zh-CN" altLang="en-US" sz="1800" b="1" dirty="0">
                <a:solidFill>
                  <a:srgbClr val="0000CC"/>
                </a:solidFill>
              </a:rPr>
              <a:t>要初始化累乘变量（如初始化为</a:t>
            </a:r>
            <a:r>
              <a:rPr lang="en-US" altLang="zh-CN" sz="1800" b="1" dirty="0">
                <a:solidFill>
                  <a:srgbClr val="0000CC"/>
                </a:solidFill>
              </a:rPr>
              <a:t>1</a:t>
            </a:r>
            <a:r>
              <a:rPr lang="zh-CN" altLang="en-US" sz="1800" b="1" dirty="0">
                <a:solidFill>
                  <a:srgbClr val="0000CC"/>
                </a:solidFill>
              </a:rPr>
              <a:t>）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 smtClean="0"/>
              <a:t>;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for (</a:t>
            </a:r>
            <a:r>
              <a:rPr lang="en-US" altLang="zh-CN" dirty="0" err="1" smtClean="0">
                <a:solidFill>
                  <a:srgbClr val="000000"/>
                </a:solidFill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</a:rPr>
              <a:t>=1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&lt;=10;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++ )	           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/>
              <a:t>//for (A;B;C)</a:t>
            </a:r>
            <a:endParaRPr lang="zh-CN" alt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b="1" dirty="0">
                <a:solidFill>
                  <a:srgbClr val="000000"/>
                </a:solidFill>
              </a:rPr>
              <a:t>       sum += </a:t>
            </a:r>
            <a:r>
              <a:rPr lang="en-US" altLang="zh-CN" b="1" dirty="0" err="1">
                <a:solidFill>
                  <a:srgbClr val="000000"/>
                </a:solidFill>
              </a:rPr>
              <a:t>i</a:t>
            </a:r>
            <a:r>
              <a:rPr lang="en-US" altLang="zh-CN" b="1" dirty="0">
                <a:solidFill>
                  <a:srgbClr val="000000"/>
                </a:solidFill>
              </a:rPr>
              <a:t>;    </a:t>
            </a:r>
            <a:r>
              <a:rPr lang="en-US" altLang="zh-CN" dirty="0">
                <a:solidFill>
                  <a:srgbClr val="000000"/>
                </a:solidFill>
              </a:rPr>
              <a:t>//sum = sum +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      //    D;</a:t>
            </a:r>
          </a:p>
          <a:p>
            <a:pPr lvl="1">
              <a:buNone/>
            </a:pPr>
            <a:r>
              <a:rPr lang="en-US" altLang="zh-CN" dirty="0" err="1"/>
              <a:t>printf</a:t>
            </a:r>
            <a:r>
              <a:rPr lang="en-US" altLang="zh-CN" dirty="0"/>
              <a:t>(“1~10</a:t>
            </a:r>
            <a:r>
              <a:rPr lang="zh-CN" altLang="en-US" dirty="0"/>
              <a:t>的累加和</a:t>
            </a:r>
            <a:r>
              <a:rPr lang="en-US" altLang="zh-CN" dirty="0"/>
              <a:t> =%d\</a:t>
            </a:r>
            <a:r>
              <a:rPr lang="en-US" altLang="zh-CN" dirty="0" err="1"/>
              <a:t>n”,sum</a:t>
            </a:r>
            <a:r>
              <a:rPr lang="en-US" altLang="zh-CN" dirty="0"/>
              <a:t>);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问语句</a:t>
            </a:r>
            <a:r>
              <a:rPr lang="en-US" altLang="zh-CN" sz="2000" dirty="0"/>
              <a:t>sum+=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被执行了几次？ 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执行顺序：</a:t>
            </a:r>
            <a:r>
              <a:rPr lang="en-US" altLang="zh-CN" sz="2000" dirty="0"/>
              <a:t>ABDC, BCD,BCD, …</a:t>
            </a:r>
            <a:r>
              <a:rPr lang="zh-CN" altLang="en-US" sz="2000" dirty="0"/>
              <a:t>，直到条件</a:t>
            </a:r>
            <a:r>
              <a:rPr lang="en-US" altLang="zh-CN" sz="2000" dirty="0"/>
              <a:t>B</a:t>
            </a:r>
            <a:r>
              <a:rPr lang="zh-CN" altLang="en-US" sz="2000" dirty="0"/>
              <a:t>不满足；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33F1123D-E963-409A-99A6-EC2C660CC4EF}"/>
              </a:ext>
            </a:extLst>
          </p:cNvPr>
          <p:cNvSpPr/>
          <p:nvPr/>
        </p:nvSpPr>
        <p:spPr bwMode="auto">
          <a:xfrm>
            <a:off x="4278386" y="4145692"/>
            <a:ext cx="914400" cy="404958"/>
          </a:xfrm>
          <a:prstGeom prst="wedgeRoundRectCallout">
            <a:avLst>
              <a:gd name="adj1" fmla="val -46521"/>
              <a:gd name="adj2" fmla="val 635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55837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</a:t>
            </a:r>
            <a:r>
              <a:rPr lang="zh-CN" altLang="en-US" dirty="0" smtClean="0"/>
              <a:t>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for</a:t>
            </a:r>
            <a:r>
              <a:rPr lang="zh-CN" altLang="en-US" dirty="0" smtClean="0"/>
              <a:t>语句中定义循环变量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b="1" dirty="0">
                <a:solidFill>
                  <a:srgbClr val="7030A0"/>
                </a:solidFill>
              </a:rPr>
              <a:t>u</a:t>
            </a:r>
            <a:r>
              <a:rPr lang="en-US" altLang="zh-CN" b="1" dirty="0" smtClean="0">
                <a:solidFill>
                  <a:srgbClr val="7030A0"/>
                </a:solidFill>
              </a:rPr>
              <a:t>nsigned long </a:t>
            </a:r>
            <a:r>
              <a:rPr lang="en-US" altLang="zh-CN" b="1" dirty="0" err="1" smtClean="0">
                <a:solidFill>
                  <a:srgbClr val="7030A0"/>
                </a:solidFill>
              </a:rPr>
              <a:t>long</a:t>
            </a:r>
            <a:r>
              <a:rPr lang="en-US" altLang="zh-CN" b="1" dirty="0" smtClean="0">
                <a:solidFill>
                  <a:srgbClr val="7030A0"/>
                </a:solidFill>
              </a:rPr>
              <a:t>  factorial=1;</a:t>
            </a:r>
            <a:endParaRPr lang="en-US" altLang="zh-CN" b="1" dirty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7030A0"/>
                </a:solidFill>
              </a:rPr>
              <a:t> </a:t>
            </a:r>
            <a:r>
              <a:rPr lang="en-US" altLang="zh-CN" sz="1800" dirty="0" smtClean="0"/>
              <a:t> </a:t>
            </a:r>
            <a:r>
              <a:rPr lang="en-US" altLang="zh-CN" sz="1800" b="1" dirty="0">
                <a:solidFill>
                  <a:srgbClr val="C00000"/>
                </a:solidFill>
              </a:rPr>
              <a:t>//</a:t>
            </a:r>
            <a:r>
              <a:rPr lang="zh-CN" altLang="en-US" sz="1800" b="1" dirty="0">
                <a:solidFill>
                  <a:srgbClr val="C00000"/>
                </a:solidFill>
              </a:rPr>
              <a:t>注意：计算累加值，一定要初始化累加变量（如初始化为</a:t>
            </a:r>
            <a:r>
              <a:rPr lang="en-US" altLang="zh-CN" sz="1800" b="1" dirty="0">
                <a:solidFill>
                  <a:srgbClr val="C00000"/>
                </a:solidFill>
              </a:rPr>
              <a:t>0</a:t>
            </a:r>
            <a:r>
              <a:rPr lang="zh-CN" altLang="en-US" sz="1800" b="1" dirty="0">
                <a:solidFill>
                  <a:srgbClr val="C00000"/>
                </a:solidFill>
              </a:rPr>
              <a:t>）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</a:t>
            </a:r>
            <a:r>
              <a:rPr lang="en-US" altLang="zh-CN" sz="1800" b="1" dirty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计算累乘，也一定要初始化累乘变量（如初始化为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1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）</a:t>
            </a:r>
            <a:r>
              <a:rPr lang="zh-CN" altLang="en-US" b="1" dirty="0" smtClean="0">
                <a:solidFill>
                  <a:srgbClr val="0000CC"/>
                </a:solidFill>
              </a:rPr>
              <a:t> </a:t>
            </a:r>
            <a:endParaRPr lang="en-US" altLang="zh-CN" b="1" dirty="0" smtClean="0">
              <a:solidFill>
                <a:srgbClr val="0000CC"/>
              </a:solidFill>
            </a:endParaRPr>
          </a:p>
          <a:p>
            <a:pPr lvl="1"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for (</a:t>
            </a:r>
            <a:r>
              <a:rPr lang="en-US" altLang="zh-CN" b="1" dirty="0" smtClean="0">
                <a:solidFill>
                  <a:srgbClr val="7030A0"/>
                </a:solidFill>
              </a:rPr>
              <a:t>unsigned </a:t>
            </a:r>
            <a:r>
              <a:rPr lang="en-US" altLang="zh-CN" dirty="0" err="1" smtClean="0">
                <a:solidFill>
                  <a:srgbClr val="000000"/>
                </a:solidFill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</a:rPr>
              <a:t>=1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&lt;=10;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++ )	          </a:t>
            </a:r>
            <a:r>
              <a:rPr lang="en-US" altLang="zh-CN" dirty="0" smtClean="0">
                <a:solidFill>
                  <a:srgbClr val="000000"/>
                </a:solidFill>
              </a:rPr>
              <a:t>              </a:t>
            </a:r>
            <a:r>
              <a:rPr lang="en-US" altLang="zh-CN" dirty="0"/>
              <a:t>//for (A;B;C)</a:t>
            </a:r>
            <a:endParaRPr lang="zh-CN" alt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factorial </a:t>
            </a:r>
            <a:r>
              <a:rPr lang="zh-CN" altLang="en-US" dirty="0" smtClean="0"/>
              <a:t>*</a:t>
            </a:r>
            <a:r>
              <a:rPr lang="en-US" altLang="zh-CN" dirty="0" smtClean="0"/>
              <a:t>= </a:t>
            </a:r>
            <a:r>
              <a:rPr lang="en-US" altLang="zh-CN" dirty="0" err="1"/>
              <a:t>i</a:t>
            </a:r>
            <a:r>
              <a:rPr lang="en-US" altLang="zh-CN" dirty="0"/>
              <a:t>;    </a:t>
            </a:r>
            <a:r>
              <a:rPr lang="en-US" altLang="zh-CN" dirty="0" smtClean="0"/>
              <a:t>//</a:t>
            </a:r>
            <a:r>
              <a:rPr lang="en-US" altLang="zh-CN" dirty="0"/>
              <a:t> factorial</a:t>
            </a:r>
            <a:r>
              <a:rPr lang="en-US" altLang="zh-CN" dirty="0" smtClean="0"/>
              <a:t> </a:t>
            </a:r>
            <a:r>
              <a:rPr lang="en-US" altLang="zh-CN" dirty="0"/>
              <a:t>= factorial</a:t>
            </a:r>
            <a:r>
              <a:rPr lang="en-US" altLang="zh-CN" dirty="0" smtClean="0"/>
              <a:t> </a:t>
            </a:r>
            <a:r>
              <a:rPr lang="zh-CN" altLang="en-US" dirty="0" smtClean="0"/>
              <a:t>*</a:t>
            </a:r>
            <a:r>
              <a:rPr lang="en-US" altLang="zh-CN" dirty="0" err="1" smtClean="0"/>
              <a:t>i</a:t>
            </a:r>
            <a:r>
              <a:rPr lang="en-US" altLang="zh-CN" dirty="0"/>
              <a:t>;  </a:t>
            </a:r>
            <a:r>
              <a:rPr lang="en-US" altLang="zh-CN" dirty="0" smtClean="0"/>
              <a:t> </a:t>
            </a:r>
            <a:r>
              <a:rPr lang="en-US" altLang="zh-CN" dirty="0"/>
              <a:t>//    D;</a:t>
            </a:r>
          </a:p>
          <a:p>
            <a:pPr lvl="1">
              <a:buNone/>
            </a:pPr>
            <a:r>
              <a:rPr lang="en-US" altLang="zh-CN" dirty="0" err="1"/>
              <a:t>printf</a:t>
            </a:r>
            <a:r>
              <a:rPr lang="en-US" altLang="zh-CN" dirty="0" smtClean="0"/>
              <a:t>(“10! =%</a:t>
            </a:r>
            <a:r>
              <a:rPr lang="en-US" altLang="zh-CN" dirty="0" err="1" smtClean="0"/>
              <a:t>llu</a:t>
            </a:r>
            <a:r>
              <a:rPr lang="en-US" altLang="zh-CN" dirty="0" smtClean="0"/>
              <a:t>\n</a:t>
            </a:r>
            <a:r>
              <a:rPr lang="en-US" altLang="zh-CN" dirty="0"/>
              <a:t>”, factorial);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注：采用这种形式定义循环变量</a:t>
            </a:r>
            <a:endParaRPr lang="en-US" altLang="zh-CN" sz="2000" dirty="0" smtClean="0"/>
          </a:p>
          <a:p>
            <a:pPr marL="971550" lvl="1"/>
            <a:r>
              <a:rPr lang="zh-CN" altLang="en-US" sz="1600" b="1" dirty="0" smtClean="0">
                <a:solidFill>
                  <a:srgbClr val="C00000"/>
                </a:solidFill>
              </a:rPr>
              <a:t>循环变量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i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只能在当前循环体内使用；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600" b="1" dirty="0" smtClean="0">
                <a:solidFill>
                  <a:srgbClr val="0000CC"/>
                </a:solidFill>
              </a:rPr>
              <a:t>在</a:t>
            </a:r>
            <a:r>
              <a:rPr lang="zh-CN" altLang="en-US" sz="1600" b="1" dirty="0">
                <a:solidFill>
                  <a:srgbClr val="0000CC"/>
                </a:solidFill>
              </a:rPr>
              <a:t>循环体外无法访问循环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变量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i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，</a:t>
            </a:r>
            <a:r>
              <a:rPr lang="zh-CN" altLang="en-US" sz="1600" dirty="0" smtClean="0"/>
              <a:t>其它循环中可以继续定义并使用变量</a:t>
            </a:r>
            <a:r>
              <a:rPr lang="en-US" altLang="zh-CN" sz="1600" dirty="0" err="1" smtClean="0"/>
              <a:t>i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971550" lvl="1"/>
            <a:r>
              <a:rPr lang="zh-CN" altLang="en-US" sz="1600" dirty="0" smtClean="0">
                <a:solidFill>
                  <a:srgbClr val="7030A0"/>
                </a:solidFill>
              </a:rPr>
              <a:t>这里的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zh-CN" altLang="en-US" sz="1600" dirty="0" smtClean="0">
                <a:solidFill>
                  <a:srgbClr val="7030A0"/>
                </a:solidFill>
              </a:rPr>
              <a:t>是一个隶属于循环体的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局部变量</a:t>
            </a:r>
            <a:r>
              <a:rPr lang="zh-CN" altLang="en-US" sz="1600" dirty="0" smtClean="0">
                <a:solidFill>
                  <a:srgbClr val="C00000"/>
                </a:solidFill>
              </a:rPr>
              <a:t>；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971550" lvl="1"/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1554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en-US" altLang="zh-CN" dirty="0" smtClean="0"/>
              <a:t>for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</a:t>
            </a:r>
          </a:p>
          <a:p>
            <a:pPr lvl="1">
              <a:buNone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sum =0;</a:t>
            </a: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for 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=1;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&lt;=1;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++ )	                  </a:t>
            </a:r>
            <a:r>
              <a:rPr lang="en-US" altLang="zh-CN" dirty="0"/>
              <a:t>//for (A;B;C)</a:t>
            </a:r>
            <a:endParaRPr lang="zh-CN" alt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    sum +=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//sum = sum +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    //    D;</a:t>
            </a:r>
          </a:p>
          <a:p>
            <a:pPr lvl="1">
              <a:buNone/>
            </a:pPr>
            <a:r>
              <a:rPr lang="en-US" altLang="zh-CN" dirty="0" err="1"/>
              <a:t>printf</a:t>
            </a:r>
            <a:r>
              <a:rPr lang="en-US" altLang="zh-CN" dirty="0"/>
              <a:t>(“</a:t>
            </a:r>
            <a:r>
              <a:rPr lang="zh-CN" altLang="en-US" dirty="0"/>
              <a:t>累加和</a:t>
            </a:r>
            <a:r>
              <a:rPr lang="en-US" altLang="zh-CN" dirty="0"/>
              <a:t> =%d\</a:t>
            </a:r>
            <a:r>
              <a:rPr lang="en-US" altLang="zh-CN" dirty="0" err="1"/>
              <a:t>n”,sum</a:t>
            </a:r>
            <a:r>
              <a:rPr lang="en-US" altLang="zh-CN" dirty="0"/>
              <a:t>);</a:t>
            </a:r>
            <a:endParaRPr lang="en-US" altLang="zh-CN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问语句</a:t>
            </a:r>
            <a:r>
              <a:rPr lang="en-US" altLang="zh-CN" sz="2000" dirty="0"/>
              <a:t>sum+=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被执行了几次？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执行顺序：</a:t>
            </a:r>
            <a:r>
              <a:rPr lang="en-US" altLang="zh-CN" sz="2000" dirty="0"/>
              <a:t>ABDC, BCD,BCD, …</a:t>
            </a:r>
            <a:r>
              <a:rPr lang="zh-CN" altLang="en-US" sz="2000" dirty="0"/>
              <a:t>，直到条件</a:t>
            </a:r>
            <a:r>
              <a:rPr lang="en-US" altLang="zh-CN" sz="2000" dirty="0"/>
              <a:t>B</a:t>
            </a:r>
            <a:r>
              <a:rPr lang="zh-CN" altLang="en-US" sz="2000" dirty="0"/>
              <a:t>不满足；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F7EAEB2E-555E-40E6-AE25-8E3F592DBF3B}"/>
              </a:ext>
            </a:extLst>
          </p:cNvPr>
          <p:cNvSpPr/>
          <p:nvPr/>
        </p:nvSpPr>
        <p:spPr bwMode="auto">
          <a:xfrm>
            <a:off x="4454554" y="3803047"/>
            <a:ext cx="914400" cy="404958"/>
          </a:xfrm>
          <a:prstGeom prst="wedgeRoundRectCallout">
            <a:avLst>
              <a:gd name="adj1" fmla="val -46521"/>
              <a:gd name="adj2" fmla="val 635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31139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</a:t>
            </a:r>
          </a:p>
          <a:p>
            <a:pPr lvl="1">
              <a:buNone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sum =0;</a:t>
            </a: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for 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=1;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&lt;1;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++ )	                  </a:t>
            </a:r>
            <a:r>
              <a:rPr lang="en-US" altLang="zh-CN" dirty="0"/>
              <a:t>//for (A;B;C)</a:t>
            </a:r>
            <a:endParaRPr lang="zh-CN" alt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    sum +=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//sum = sum +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    //    D;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问语句</a:t>
            </a:r>
            <a:r>
              <a:rPr lang="en-US" altLang="zh-CN" sz="2000" dirty="0"/>
              <a:t>sum+=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被执行了几次？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执行顺序：</a:t>
            </a:r>
            <a:r>
              <a:rPr lang="en-US" altLang="zh-CN" sz="2000" dirty="0"/>
              <a:t>ABDC, BCD,BCD, …</a:t>
            </a:r>
            <a:r>
              <a:rPr lang="zh-CN" altLang="en-US" sz="2000" dirty="0"/>
              <a:t>，直到条件</a:t>
            </a:r>
            <a:r>
              <a:rPr lang="en-US" altLang="zh-CN" sz="2000" dirty="0"/>
              <a:t>B</a:t>
            </a:r>
            <a:r>
              <a:rPr lang="zh-CN" altLang="en-US" sz="2000" dirty="0"/>
              <a:t>不满足；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7BEB0FA8-DE8F-4921-AB3E-488A12D2E57E}"/>
              </a:ext>
            </a:extLst>
          </p:cNvPr>
          <p:cNvSpPr/>
          <p:nvPr/>
        </p:nvSpPr>
        <p:spPr bwMode="auto">
          <a:xfrm>
            <a:off x="4328719" y="3309079"/>
            <a:ext cx="914400" cy="404958"/>
          </a:xfrm>
          <a:prstGeom prst="wedgeRoundRectCallout">
            <a:avLst>
              <a:gd name="adj1" fmla="val -46521"/>
              <a:gd name="adj2" fmla="val 635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47777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en-US" altLang="zh-CN" dirty="0" smtClean="0"/>
              <a:t>NS</a:t>
            </a:r>
            <a:r>
              <a:rPr lang="zh-CN" altLang="en-US" dirty="0"/>
              <a:t>图：描述算法的一种工具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2"/>
            <a:ext cx="8089900" cy="259527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NS</a:t>
            </a:r>
            <a:r>
              <a:rPr lang="zh-CN" altLang="en-US" dirty="0"/>
              <a:t>图，即</a:t>
            </a:r>
            <a:r>
              <a:rPr lang="en-US" altLang="zh-CN" dirty="0"/>
              <a:t> </a:t>
            </a:r>
            <a:r>
              <a:rPr lang="en-US" altLang="zh-CN" dirty="0" err="1"/>
              <a:t>Nassi</a:t>
            </a:r>
            <a:r>
              <a:rPr lang="en-US" altLang="zh-CN" dirty="0"/>
              <a:t> </a:t>
            </a:r>
            <a:r>
              <a:rPr lang="en-US" altLang="zh-CN" dirty="0" err="1"/>
              <a:t>Shneiderman</a:t>
            </a:r>
            <a:r>
              <a:rPr lang="zh-CN" altLang="en-US" dirty="0"/>
              <a:t>图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也被称为盒图或</a:t>
            </a:r>
            <a:r>
              <a:rPr lang="en-US" altLang="zh-CN" dirty="0"/>
              <a:t>N-S</a:t>
            </a:r>
            <a:r>
              <a:rPr lang="zh-CN" altLang="en-US" dirty="0"/>
              <a:t>图，是结构化编程中的一种可视化建模描述工具；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可以使用简便的</a:t>
            </a:r>
            <a:r>
              <a:rPr lang="en-US" altLang="zh-CN" dirty="0"/>
              <a:t>N-S</a:t>
            </a:r>
            <a:r>
              <a:rPr lang="zh-CN" altLang="en-US" dirty="0"/>
              <a:t>结构流程图表示程序结构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419514" y="3134544"/>
            <a:ext cx="4824413" cy="1109663"/>
            <a:chOff x="1156" y="2523"/>
            <a:chExt cx="3039" cy="699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156" y="2523"/>
              <a:ext cx="3039" cy="69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for (</a:t>
              </a:r>
              <a:r>
                <a:rPr lang="en-US" altLang="zh-CN" sz="2600" baseline="0" dirty="0" err="1">
                  <a:solidFill>
                    <a:srgbClr val="000000"/>
                  </a:solidFill>
                  <a:ea typeface="隶书" panose="02010509060101010101" pitchFamily="49" charset="-122"/>
                </a:rPr>
                <a:t>i</a:t>
              </a:r>
              <a:r>
                <a:rPr lang="en-US" altLang="zh-CN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=1; </a:t>
              </a:r>
              <a:r>
                <a:rPr lang="en-US" altLang="zh-CN" sz="2600" baseline="0" dirty="0" err="1">
                  <a:solidFill>
                    <a:srgbClr val="000000"/>
                  </a:solidFill>
                  <a:ea typeface="隶书" panose="02010509060101010101" pitchFamily="49" charset="-122"/>
                </a:rPr>
                <a:t>i</a:t>
              </a:r>
              <a:r>
                <a:rPr lang="en-US" altLang="zh-CN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&lt;=100; </a:t>
              </a:r>
              <a:r>
                <a:rPr lang="en-US" altLang="zh-CN" sz="2600" baseline="0" dirty="0" err="1">
                  <a:solidFill>
                    <a:srgbClr val="000000"/>
                  </a:solidFill>
                  <a:ea typeface="隶书" panose="02010509060101010101" pitchFamily="49" charset="-122"/>
                </a:rPr>
                <a:t>i</a:t>
              </a:r>
              <a:r>
                <a:rPr lang="en-US" altLang="zh-CN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=i+1)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600" baseline="0" dirty="0">
                <a:ea typeface="隶书" panose="02010509060101010101" pitchFamily="49" charset="-122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135" y="2840"/>
              <a:ext cx="2060" cy="372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循环体</a:t>
              </a:r>
              <a:r>
                <a:rPr lang="zh-CN" altLang="en-US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2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 </a:t>
            </a:r>
            <a:r>
              <a:rPr lang="en-US" altLang="zh-CN" dirty="0" smtClean="0">
                <a:ea typeface="黑体" panose="02010609060101010101" pitchFamily="49" charset="-122"/>
              </a:rPr>
              <a:t>for</a:t>
            </a:r>
            <a:r>
              <a:rPr lang="zh-CN" altLang="en-US" dirty="0">
                <a:ea typeface="黑体" panose="02010609060101010101" pitchFamily="49" charset="-122"/>
              </a:rPr>
              <a:t>循环的</a:t>
            </a:r>
            <a:r>
              <a:rPr lang="en-US" altLang="zh-CN" dirty="0">
                <a:ea typeface="黑体" panose="02010609060101010101" pitchFamily="49" charset="-122"/>
              </a:rPr>
              <a:t>NS</a:t>
            </a:r>
            <a:r>
              <a:rPr lang="zh-CN" altLang="en-US" dirty="0">
                <a:ea typeface="黑体" panose="02010609060101010101" pitchFamily="49" charset="-122"/>
              </a:rPr>
              <a:t>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2"/>
            <a:ext cx="8089900" cy="60022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累加：</a:t>
            </a:r>
            <a:r>
              <a:rPr lang="en-US" altLang="zh-CN" dirty="0"/>
              <a:t>1+2+3+4+</a:t>
            </a:r>
            <a:r>
              <a:rPr lang="zh-CN" altLang="zh-CN" dirty="0"/>
              <a:t>……</a:t>
            </a:r>
            <a:r>
              <a:rPr lang="en-US" altLang="zh-CN" dirty="0"/>
              <a:t>+100  </a:t>
            </a:r>
            <a:r>
              <a:rPr lang="zh-CN" altLang="en-US" dirty="0"/>
              <a:t>的</a:t>
            </a:r>
            <a:r>
              <a:rPr lang="en-US" altLang="zh-CN" dirty="0"/>
              <a:t>NS</a:t>
            </a:r>
            <a:r>
              <a:rPr lang="zh-CN" altLang="en-US" dirty="0"/>
              <a:t>图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294823" y="2155244"/>
            <a:ext cx="4035710" cy="1874445"/>
            <a:chOff x="1156" y="2523"/>
            <a:chExt cx="3039" cy="453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156" y="2523"/>
              <a:ext cx="3039" cy="453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声明循环变量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(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int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;)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初始化累加和变量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: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int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sum=0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；</a:t>
              </a:r>
              <a:endParaRPr lang="en-US" altLang="zh-CN" sz="2000" baseline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for (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=1; 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&lt;=100; 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=i+1)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000" baseline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739" y="2861"/>
              <a:ext cx="1454" cy="9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sum =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sum+i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;</a:t>
              </a:r>
            </a:p>
          </p:txBody>
        </p:sp>
      </p:grpSp>
      <p:cxnSp>
        <p:nvCxnSpPr>
          <p:cNvPr id="8" name="直接连接符 7"/>
          <p:cNvCxnSpPr/>
          <p:nvPr/>
        </p:nvCxnSpPr>
        <p:spPr bwMode="auto">
          <a:xfrm>
            <a:off x="1294029" y="3044537"/>
            <a:ext cx="40365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746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 </a:t>
            </a:r>
            <a:r>
              <a:rPr lang="en-US" altLang="zh-CN" dirty="0" smtClean="0">
                <a:ea typeface="黑体" panose="02010609060101010101" pitchFamily="49" charset="-122"/>
              </a:rPr>
              <a:t>for</a:t>
            </a:r>
            <a:r>
              <a:rPr lang="zh-CN" altLang="en-US" dirty="0">
                <a:ea typeface="黑体" panose="02010609060101010101" pitchFamily="49" charset="-122"/>
              </a:rPr>
              <a:t>循环的</a:t>
            </a:r>
            <a:r>
              <a:rPr lang="en-US" altLang="zh-CN" dirty="0">
                <a:ea typeface="黑体" panose="02010609060101010101" pitchFamily="49" charset="-122"/>
              </a:rPr>
              <a:t>NS</a:t>
            </a:r>
            <a:r>
              <a:rPr lang="zh-CN" altLang="en-US" dirty="0">
                <a:ea typeface="黑体" panose="02010609060101010101" pitchFamily="49" charset="-122"/>
              </a:rPr>
              <a:t>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2"/>
            <a:ext cx="8089900" cy="60022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累乘：</a:t>
            </a:r>
            <a:r>
              <a:rPr lang="en-US" altLang="zh-CN" dirty="0"/>
              <a:t>1*2*3*4*</a:t>
            </a:r>
            <a:r>
              <a:rPr lang="zh-CN" altLang="zh-CN" dirty="0"/>
              <a:t>……</a:t>
            </a:r>
            <a:r>
              <a:rPr lang="en-US" altLang="zh-CN" dirty="0"/>
              <a:t>*10   </a:t>
            </a:r>
            <a:r>
              <a:rPr lang="zh-CN" altLang="en-US" dirty="0"/>
              <a:t>的</a:t>
            </a:r>
            <a:r>
              <a:rPr lang="en-US" altLang="zh-CN" dirty="0"/>
              <a:t>NS</a:t>
            </a:r>
            <a:r>
              <a:rPr lang="zh-CN" altLang="en-US" dirty="0"/>
              <a:t>图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440295" y="2155243"/>
            <a:ext cx="4035713" cy="2246851"/>
            <a:chOff x="1156" y="2523"/>
            <a:chExt cx="3039" cy="543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156" y="2523"/>
              <a:ext cx="3039" cy="543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声明循环变量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(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int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;)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初始化阶乘变量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:long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long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sum=1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；</a:t>
              </a:r>
              <a:endParaRPr lang="en-US" altLang="zh-CN" sz="2000" baseline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for (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=1; 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&lt;=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10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; 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=i+1)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000" baseline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436" y="2884"/>
              <a:ext cx="1759" cy="9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sum = sum *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;</a:t>
              </a:r>
            </a:p>
          </p:txBody>
        </p:sp>
      </p:grpSp>
      <p:cxnSp>
        <p:nvCxnSpPr>
          <p:cNvPr id="8" name="直接连接符 7"/>
          <p:cNvCxnSpPr/>
          <p:nvPr/>
        </p:nvCxnSpPr>
        <p:spPr bwMode="auto">
          <a:xfrm>
            <a:off x="1294029" y="3065319"/>
            <a:ext cx="40365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33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CC"/>
                </a:solidFill>
              </a:rPr>
              <a:t>键盘输入几个整数累加</a:t>
            </a:r>
            <a:endParaRPr lang="pt-BR" altLang="zh-CN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pt-BR" altLang="zh-CN" sz="1600" dirty="0"/>
              <a:t>// </a:t>
            </a:r>
            <a:r>
              <a:rPr lang="en-US" altLang="zh-CN" sz="1600" dirty="0"/>
              <a:t>i: </a:t>
            </a:r>
            <a:r>
              <a:rPr lang="zh-CN" altLang="en-US" sz="1600" dirty="0"/>
              <a:t>循环变量</a:t>
            </a:r>
            <a:r>
              <a:rPr lang="en-US" altLang="zh-CN" sz="1600" dirty="0"/>
              <a:t>;    </a:t>
            </a:r>
          </a:p>
          <a:p>
            <a:pPr marL="285750" lvl="1" indent="0">
              <a:buNone/>
            </a:pPr>
            <a:r>
              <a:rPr lang="en-US" altLang="zh-CN" sz="1600" dirty="0"/>
              <a:t>//a:</a:t>
            </a:r>
            <a:r>
              <a:rPr lang="zh-CN" altLang="en-US" sz="1600" dirty="0"/>
              <a:t>要累加的整数；</a:t>
            </a:r>
            <a:endParaRPr lang="en-US" altLang="zh-CN" sz="1600" dirty="0"/>
          </a:p>
          <a:p>
            <a:pPr marL="285750" lvl="1" indent="0">
              <a:buNone/>
            </a:pPr>
            <a:r>
              <a:rPr lang="en-US" altLang="zh-CN" sz="1600" dirty="0"/>
              <a:t>// </a:t>
            </a:r>
            <a:r>
              <a:rPr lang="pt-BR" altLang="zh-CN" sz="1600" dirty="0"/>
              <a:t>num: </a:t>
            </a:r>
            <a:r>
              <a:rPr lang="zh-CN" altLang="en-US" sz="1600" dirty="0"/>
              <a:t>累加数字的个数</a:t>
            </a:r>
            <a:r>
              <a:rPr lang="en-US" altLang="zh-CN" sz="1600" dirty="0"/>
              <a:t>; </a:t>
            </a:r>
          </a:p>
          <a:p>
            <a:pPr marL="285750" lvl="1" indent="0">
              <a:buNone/>
            </a:pPr>
            <a:r>
              <a:rPr lang="en-US" altLang="zh-CN" sz="1600" dirty="0"/>
              <a:t>//sum:</a:t>
            </a:r>
            <a:r>
              <a:rPr lang="zh-CN" altLang="en-US" sz="1600" dirty="0"/>
              <a:t>累加和</a:t>
            </a:r>
            <a:endParaRPr lang="pt-BR" altLang="zh-CN" sz="1600" dirty="0"/>
          </a:p>
          <a:p>
            <a:pPr marL="285750" lvl="1" indent="0">
              <a:buNone/>
            </a:pPr>
            <a:r>
              <a:rPr lang="pt-BR" altLang="zh-CN" sz="1600" b="1" dirty="0"/>
              <a:t>int </a:t>
            </a:r>
            <a:r>
              <a:rPr lang="pt-BR" altLang="zh-CN" sz="1600" dirty="0"/>
              <a:t> i</a:t>
            </a:r>
            <a:r>
              <a:rPr lang="zh-CN" altLang="en-US" sz="1600" dirty="0"/>
              <a:t>，</a:t>
            </a:r>
            <a:r>
              <a:rPr lang="en-US" altLang="zh-CN" sz="1600" dirty="0"/>
              <a:t>a, </a:t>
            </a:r>
            <a:r>
              <a:rPr lang="en-US" altLang="zh-CN" sz="1600" dirty="0" err="1"/>
              <a:t>num</a:t>
            </a:r>
            <a:r>
              <a:rPr lang="en-US" altLang="zh-CN" sz="1600" dirty="0"/>
              <a:t>, </a:t>
            </a:r>
            <a:r>
              <a:rPr lang="en-US" altLang="zh-CN" sz="1600" b="1" dirty="0">
                <a:solidFill>
                  <a:srgbClr val="C00000"/>
                </a:solidFill>
              </a:rPr>
              <a:t>sum=0</a:t>
            </a:r>
            <a:r>
              <a:rPr lang="pt-BR" altLang="zh-CN" sz="1600" dirty="0"/>
              <a:t>;     </a:t>
            </a:r>
          </a:p>
          <a:p>
            <a:pPr marL="285750" lvl="1" indent="0"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zh-CN" altLang="en-US" sz="1600" dirty="0"/>
              <a:t>输入要累加数字的个数</a:t>
            </a:r>
            <a:r>
              <a:rPr lang="en-US" altLang="zh-CN" sz="1600" dirty="0"/>
              <a:t>”);</a:t>
            </a:r>
            <a:endParaRPr lang="pt-BR" altLang="zh-CN" sz="1600" dirty="0"/>
          </a:p>
          <a:p>
            <a:pPr marL="285750" lvl="1" indent="0">
              <a:buNone/>
            </a:pPr>
            <a:r>
              <a:rPr lang="pt-BR" altLang="zh-CN" sz="1600" dirty="0">
                <a:solidFill>
                  <a:srgbClr val="FF0000"/>
                </a:solidFill>
              </a:rPr>
              <a:t>scanf</a:t>
            </a:r>
            <a:r>
              <a:rPr lang="pt-BR" altLang="zh-CN" sz="1600" b="1" dirty="0">
                <a:solidFill>
                  <a:srgbClr val="FF0000"/>
                </a:solidFill>
              </a:rPr>
              <a:t>(</a:t>
            </a:r>
            <a:r>
              <a:rPr lang="pt-BR" altLang="zh-CN" sz="1600" dirty="0">
                <a:solidFill>
                  <a:srgbClr val="FF0000"/>
                </a:solidFill>
              </a:rPr>
              <a:t>“%d”</a:t>
            </a:r>
            <a:r>
              <a:rPr lang="pt-BR" altLang="zh-CN" sz="1600" b="1" dirty="0">
                <a:solidFill>
                  <a:srgbClr val="FF0000"/>
                </a:solidFill>
              </a:rPr>
              <a:t>,&amp;</a:t>
            </a:r>
            <a:r>
              <a:rPr lang="en-US" altLang="zh-CN" sz="1600" dirty="0" err="1">
                <a:solidFill>
                  <a:srgbClr val="FF0000"/>
                </a:solidFill>
              </a:rPr>
              <a:t>num</a:t>
            </a:r>
            <a:r>
              <a:rPr lang="pt-BR" altLang="zh-CN" sz="1600" b="1" dirty="0">
                <a:solidFill>
                  <a:srgbClr val="FF0000"/>
                </a:solidFill>
              </a:rPr>
              <a:t>);         </a:t>
            </a:r>
            <a:r>
              <a:rPr lang="pt-BR" altLang="zh-CN" sz="1600" b="1" dirty="0"/>
              <a:t>//</a:t>
            </a:r>
            <a:r>
              <a:rPr lang="zh-CN" altLang="en-US" sz="1600" b="1" dirty="0"/>
              <a:t>输入循环次数，即要累加的数字的个数</a:t>
            </a:r>
            <a:endParaRPr lang="pt-BR" altLang="zh-CN" sz="1600" b="1" dirty="0"/>
          </a:p>
          <a:p>
            <a:pPr marL="285750" lvl="1" indent="0">
              <a:buNone/>
            </a:pPr>
            <a:r>
              <a:rPr lang="pt-BR" altLang="zh-CN" sz="1600" b="1" dirty="0"/>
              <a:t>for(</a:t>
            </a:r>
            <a:r>
              <a:rPr lang="pt-BR" altLang="zh-CN" sz="1600" dirty="0"/>
              <a:t>i</a:t>
            </a:r>
            <a:r>
              <a:rPr lang="pt-BR" altLang="zh-CN" sz="1600" b="1" dirty="0"/>
              <a:t>=</a:t>
            </a:r>
            <a:r>
              <a:rPr lang="pt-BR" altLang="zh-CN" sz="1600" dirty="0"/>
              <a:t>1</a:t>
            </a:r>
            <a:r>
              <a:rPr lang="pt-BR" altLang="zh-CN" sz="1600" b="1" dirty="0"/>
              <a:t>;</a:t>
            </a:r>
            <a:r>
              <a:rPr lang="pt-BR" altLang="zh-CN" sz="1600" dirty="0"/>
              <a:t> i</a:t>
            </a:r>
            <a:r>
              <a:rPr lang="pt-BR" altLang="zh-CN" sz="1600" b="1" dirty="0"/>
              <a:t>&lt;=</a:t>
            </a:r>
            <a:r>
              <a:rPr lang="pt-BR" altLang="zh-CN" sz="1600" dirty="0">
                <a:solidFill>
                  <a:srgbClr val="0000CC"/>
                </a:solidFill>
              </a:rPr>
              <a:t>num</a:t>
            </a:r>
            <a:r>
              <a:rPr lang="pt-BR" altLang="zh-CN" sz="1600" b="1" dirty="0"/>
              <a:t>;</a:t>
            </a:r>
            <a:r>
              <a:rPr lang="pt-BR" altLang="zh-CN" sz="1600" dirty="0"/>
              <a:t> i</a:t>
            </a:r>
            <a:r>
              <a:rPr lang="pt-BR" altLang="zh-CN" sz="1600" b="1" dirty="0"/>
              <a:t>++)</a:t>
            </a:r>
          </a:p>
          <a:p>
            <a:pPr marL="285750" lvl="1" indent="0">
              <a:buNone/>
            </a:pPr>
            <a:r>
              <a:rPr lang="pt-BR" altLang="zh-CN" sz="1600" b="1" dirty="0"/>
              <a:t>{</a:t>
            </a:r>
          </a:p>
          <a:p>
            <a:pPr marL="285750" lvl="1" indent="0">
              <a:buNone/>
            </a:pPr>
            <a:r>
              <a:rPr lang="pt-BR" altLang="zh-CN" sz="1600" dirty="0"/>
              <a:t>    </a:t>
            </a:r>
            <a:r>
              <a:rPr lang="pt-BR" altLang="zh-CN" sz="1600" b="1" dirty="0">
                <a:solidFill>
                  <a:srgbClr val="0000CC"/>
                </a:solidFill>
              </a:rPr>
              <a:t>fflush(stdin);  </a:t>
            </a:r>
            <a:r>
              <a:rPr lang="en-US" altLang="zh-CN" sz="1600" dirty="0" smtClean="0">
                <a:solidFill>
                  <a:srgbClr val="0000CC"/>
                </a:solidFill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</a:rPr>
              <a:t>根据具体情况，确定是否需要该语句</a:t>
            </a:r>
            <a:endParaRPr lang="pt-BR" altLang="zh-CN" sz="16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pt-BR" altLang="zh-CN" sz="1600" dirty="0">
                <a:solidFill>
                  <a:srgbClr val="FF0000"/>
                </a:solidFill>
              </a:rPr>
              <a:t>    scanf</a:t>
            </a:r>
            <a:r>
              <a:rPr lang="pt-BR" altLang="zh-CN" sz="1600" b="1" dirty="0">
                <a:solidFill>
                  <a:srgbClr val="FF0000"/>
                </a:solidFill>
              </a:rPr>
              <a:t>(</a:t>
            </a:r>
            <a:r>
              <a:rPr lang="pt-BR" altLang="zh-CN" sz="1600" dirty="0">
                <a:solidFill>
                  <a:srgbClr val="FF0000"/>
                </a:solidFill>
              </a:rPr>
              <a:t>"%d"</a:t>
            </a:r>
            <a:r>
              <a:rPr lang="pt-BR" altLang="zh-CN" sz="1600" b="1" dirty="0">
                <a:solidFill>
                  <a:srgbClr val="FF0000"/>
                </a:solidFill>
              </a:rPr>
              <a:t>,</a:t>
            </a:r>
            <a:r>
              <a:rPr lang="en-US" altLang="zh-CN" sz="1600" b="1" dirty="0">
                <a:solidFill>
                  <a:srgbClr val="FF0000"/>
                </a:solidFill>
              </a:rPr>
              <a:t>&amp;</a:t>
            </a:r>
            <a:r>
              <a:rPr lang="pt-BR" altLang="zh-CN" sz="1600" dirty="0">
                <a:solidFill>
                  <a:srgbClr val="FF0000"/>
                </a:solidFill>
              </a:rPr>
              <a:t>a</a:t>
            </a:r>
            <a:r>
              <a:rPr lang="pt-BR" altLang="zh-CN" sz="1600" b="1" dirty="0">
                <a:solidFill>
                  <a:srgbClr val="FF0000"/>
                </a:solidFill>
              </a:rPr>
              <a:t>);</a:t>
            </a:r>
          </a:p>
          <a:p>
            <a:pPr marL="285750" lvl="1" indent="0">
              <a:buNone/>
            </a:pPr>
            <a:r>
              <a:rPr lang="pt-BR" altLang="zh-CN" sz="1600" dirty="0"/>
              <a:t>    sum</a:t>
            </a:r>
            <a:r>
              <a:rPr lang="pt-BR" altLang="zh-CN" sz="1600" b="1" dirty="0"/>
              <a:t>+=</a:t>
            </a:r>
            <a:r>
              <a:rPr lang="pt-BR" altLang="zh-CN" sz="1600" dirty="0"/>
              <a:t>a</a:t>
            </a:r>
            <a:r>
              <a:rPr lang="pt-BR" altLang="zh-CN" sz="1600" b="1" dirty="0"/>
              <a:t>;</a:t>
            </a:r>
            <a:endParaRPr lang="pt-BR" altLang="zh-CN" sz="1600" dirty="0"/>
          </a:p>
          <a:p>
            <a:pPr marL="285750" lvl="1" indent="0">
              <a:buNone/>
            </a:pPr>
            <a:r>
              <a:rPr lang="pt-BR" altLang="zh-CN" sz="1600" b="1" dirty="0"/>
              <a:t>}</a:t>
            </a:r>
            <a:endParaRPr lang="pt-BR" altLang="zh-CN" sz="1600" dirty="0"/>
          </a:p>
          <a:p>
            <a:pPr marL="28575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3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B&#10;逻辑表达式的短路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53cd865050490">
  <a:themeElements>
    <a:clrScheme name="53cd865050490 1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47B6E7"/>
      </a:accent1>
      <a:accent2>
        <a:srgbClr val="628EE3"/>
      </a:accent2>
      <a:accent3>
        <a:srgbClr val="FFFFFF"/>
      </a:accent3>
      <a:accent4>
        <a:srgbClr val="333436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53cd865050490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3cd865050490 1">
        <a:dk1>
          <a:srgbClr val="3D3F41"/>
        </a:dk1>
        <a:lt1>
          <a:srgbClr val="FFFFFF"/>
        </a:lt1>
        <a:dk2>
          <a:srgbClr val="3D3F41"/>
        </a:dk2>
        <a:lt2>
          <a:srgbClr val="EAF5FC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333436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50601A08PWBG">
  <a:themeElements>
    <a:clrScheme name="A000120150601A08PWBG 1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B8650A"/>
      </a:accent1>
      <a:accent2>
        <a:srgbClr val="D37051"/>
      </a:accent2>
      <a:accent3>
        <a:srgbClr val="FFFFFF"/>
      </a:accent3>
      <a:accent4>
        <a:srgbClr val="404040"/>
      </a:accent4>
      <a:accent5>
        <a:srgbClr val="D8B8AA"/>
      </a:accent5>
      <a:accent6>
        <a:srgbClr val="BF6549"/>
      </a:accent6>
      <a:hlink>
        <a:srgbClr val="92D050"/>
      </a:hlink>
      <a:folHlink>
        <a:srgbClr val="AFB2B4"/>
      </a:folHlink>
    </a:clrScheme>
    <a:fontScheme name="A000120150601A08PWBG">
      <a:majorFont>
        <a:latin typeface="华文中宋"/>
        <a:ea typeface="华文中宋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601A08PWBG 1">
        <a:dk1>
          <a:srgbClr val="4D4D4D"/>
        </a:dk1>
        <a:lt1>
          <a:srgbClr val="FFFFFF"/>
        </a:lt1>
        <a:dk2>
          <a:srgbClr val="4D4D4D"/>
        </a:dk2>
        <a:lt2>
          <a:srgbClr val="FFFFFF"/>
        </a:lt2>
        <a:accent1>
          <a:srgbClr val="B8650A"/>
        </a:accent1>
        <a:accent2>
          <a:srgbClr val="D37051"/>
        </a:accent2>
        <a:accent3>
          <a:srgbClr val="FFFFFF"/>
        </a:accent3>
        <a:accent4>
          <a:srgbClr val="404040"/>
        </a:accent4>
        <a:accent5>
          <a:srgbClr val="D8B8AA"/>
        </a:accent5>
        <a:accent6>
          <a:srgbClr val="BF6549"/>
        </a:accent6>
        <a:hlink>
          <a:srgbClr val="92D05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50204A05PWBG">
  <a:themeElements>
    <a:clrScheme name="A000120150204A05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FFB549"/>
      </a:accent1>
      <a:accent2>
        <a:srgbClr val="ED8E2F"/>
      </a:accent2>
      <a:accent3>
        <a:srgbClr val="B6B6B6"/>
      </a:accent3>
      <a:accent4>
        <a:srgbClr val="DADADA"/>
      </a:accent4>
      <a:accent5>
        <a:srgbClr val="FFD7B1"/>
      </a:accent5>
      <a:accent6>
        <a:srgbClr val="D7802A"/>
      </a:accent6>
      <a:hlink>
        <a:srgbClr val="00B0F0"/>
      </a:hlink>
      <a:folHlink>
        <a:srgbClr val="AFB2B4"/>
      </a:folHlink>
    </a:clrScheme>
    <a:fontScheme name="A000120150204A05PWBG">
      <a:majorFont>
        <a:latin typeface="Arial"/>
        <a:ea typeface="华文中宋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204A05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FFB549"/>
        </a:accent1>
        <a:accent2>
          <a:srgbClr val="ED8E2F"/>
        </a:accent2>
        <a:accent3>
          <a:srgbClr val="B6B6B6"/>
        </a:accent3>
        <a:accent4>
          <a:srgbClr val="DADADA"/>
        </a:accent4>
        <a:accent5>
          <a:srgbClr val="FFD7B1"/>
        </a:accent5>
        <a:accent6>
          <a:srgbClr val="D7802A"/>
        </a:accent6>
        <a:hlink>
          <a:srgbClr val="00B0F0"/>
        </a:hlink>
        <a:folHlink>
          <a:srgbClr val="AF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000120150306A04PWBG">
  <a:themeElements>
    <a:clrScheme name="A000120150306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47B6E7"/>
      </a:accent1>
      <a:accent2>
        <a:srgbClr val="628EE3"/>
      </a:accent2>
      <a:accent3>
        <a:srgbClr val="FFFFFF"/>
      </a:accent3>
      <a:accent4>
        <a:srgbClr val="505050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A000120150306A04PWBG">
      <a:majorFont>
        <a:latin typeface="Times New Roman"/>
        <a:ea typeface="华文中宋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C0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6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306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505050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默认设计模板">
  <a:themeElements>
    <a:clrScheme name="1_默认设计模板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99"/>
      </a:hlink>
      <a:folHlink>
        <a:srgbClr val="336699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gradFill flip="none" rotWithShape="1">
          <a:gsLst>
            <a:gs pos="0">
              <a:srgbClr val="00B0F0">
                <a:tint val="66000"/>
                <a:satMod val="160000"/>
              </a:srgbClr>
            </a:gs>
            <a:gs pos="50000">
              <a:srgbClr val="00B0F0">
                <a:tint val="44500"/>
                <a:satMod val="160000"/>
              </a:srgbClr>
            </a:gs>
            <a:gs pos="100000">
              <a:srgbClr val="00B0F0">
                <a:tint val="23500"/>
                <a:satMod val="160000"/>
              </a:srgbClr>
            </a:gs>
          </a:gsLst>
          <a:lin ang="13500000" scaled="1"/>
          <a:tileRect/>
        </a:gradFill>
      </a:spPr>
      <a:bodyPr wrap="square" rtlCol="0">
        <a:spAutoFit/>
      </a:bodyPr>
      <a:lstStyle>
        <a:defPPr>
          <a:defRPr dirty="0"/>
        </a:defPPr>
      </a:lstStyle>
    </a:tx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10193</TotalTime>
  <Words>20850</Words>
  <Application>Microsoft Office PowerPoint</Application>
  <PresentationFormat>全屏显示(4:3)</PresentationFormat>
  <Paragraphs>2574</Paragraphs>
  <Slides>179</Slides>
  <Notes>16</Notes>
  <HiddenSlides>58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179</vt:i4>
      </vt:variant>
    </vt:vector>
  </HeadingPairs>
  <TitlesOfParts>
    <vt:vector size="204" baseType="lpstr">
      <vt:lpstr>Microsoft Yahei</vt:lpstr>
      <vt:lpstr>黑体</vt:lpstr>
      <vt:lpstr>华文宋体</vt:lpstr>
      <vt:lpstr>华文中宋</vt:lpstr>
      <vt:lpstr>楷体_GB2312</vt:lpstr>
      <vt:lpstr>隶书</vt:lpstr>
      <vt:lpstr>宋体</vt:lpstr>
      <vt:lpstr>微软雅黑</vt:lpstr>
      <vt:lpstr>幼圆</vt:lpstr>
      <vt:lpstr>Arial</vt:lpstr>
      <vt:lpstr>Arial Black</vt:lpstr>
      <vt:lpstr>Calibri</vt:lpstr>
      <vt:lpstr>Cambria Math</vt:lpstr>
      <vt:lpstr>Symbol</vt:lpstr>
      <vt:lpstr>Times New Roman</vt:lpstr>
      <vt:lpstr>Wingdings</vt:lpstr>
      <vt:lpstr>Wingdings 2</vt:lpstr>
      <vt:lpstr>53cd865050490</vt:lpstr>
      <vt:lpstr>A000120150601A08PWBG</vt:lpstr>
      <vt:lpstr>A000120150204A05PWBG</vt:lpstr>
      <vt:lpstr>A000120150306A04PWBG</vt:lpstr>
      <vt:lpstr>1_默认设计模板</vt:lpstr>
      <vt:lpstr>Equation</vt:lpstr>
      <vt:lpstr>Picture</vt:lpstr>
      <vt:lpstr>Picture2</vt:lpstr>
      <vt:lpstr>计算导论与程序设计</vt:lpstr>
      <vt:lpstr>4 逻辑思维与计算机解题</vt:lpstr>
      <vt:lpstr>程序执行的三种基本结构</vt:lpstr>
      <vt:lpstr>顺序结构</vt:lpstr>
      <vt:lpstr>顺序结构</vt:lpstr>
      <vt:lpstr>分支结构与循环结构</vt:lpstr>
      <vt:lpstr>4.1 关系运算符和关系表达式</vt:lpstr>
      <vt:lpstr>PowerPoint 演示文稿</vt:lpstr>
      <vt:lpstr>4.1 关系运算符和关系表达式</vt:lpstr>
      <vt:lpstr>关系表达式</vt:lpstr>
      <vt:lpstr>关系表达式—有符号整数与无符号整数之间的比较</vt:lpstr>
      <vt:lpstr>关系表达式--字符之间的比较</vt:lpstr>
      <vt:lpstr>关系表达式--浮点数之间的比较</vt:lpstr>
      <vt:lpstr>判定两个(整)数是否相同，利用(a= =b)，不是(a=b)</vt:lpstr>
      <vt:lpstr>PowerPoint 演示文稿</vt:lpstr>
      <vt:lpstr>关系表达式</vt:lpstr>
      <vt:lpstr>关系运算符的优先级</vt:lpstr>
      <vt:lpstr>关系运算符的优先级低于算术运算符</vt:lpstr>
      <vt:lpstr>自学：关系运算符的优先级高于赋值运算符</vt:lpstr>
      <vt:lpstr>课后练习：关系运算符的优先级高于赋值运算符</vt:lpstr>
      <vt:lpstr>课后练习：关系运算符的优先级高于赋值运算符</vt:lpstr>
      <vt:lpstr>4.2 枚举法的思路（穷举法，暴力法）</vt:lpstr>
      <vt:lpstr>自学：使用关系表达式+枚举法解决实际问题</vt:lpstr>
      <vt:lpstr>自学：谁做的好事？</vt:lpstr>
      <vt:lpstr>自学：谁做的好事？</vt:lpstr>
      <vt:lpstr>枚举法的思路（穷举法，暴力）</vt:lpstr>
      <vt:lpstr>自学：谁做了好事？</vt:lpstr>
      <vt:lpstr>自学：谁做的好事？</vt:lpstr>
      <vt:lpstr>自学：谁做了好事？是A吗？--先测试A</vt:lpstr>
      <vt:lpstr>自学：谁做了好事？是B吗？ --测试B</vt:lpstr>
      <vt:lpstr>自学：谁做了好事？是C吗？ --测试C</vt:lpstr>
      <vt:lpstr>自学：谁做了好事？是D吗？ --测试D</vt:lpstr>
      <vt:lpstr>4.7 逻辑问题与逻辑表达式</vt:lpstr>
      <vt:lpstr> 逻辑问题及其解法</vt:lpstr>
      <vt:lpstr>逻辑运算符与逻辑表达式</vt:lpstr>
      <vt:lpstr>真值表:&amp;&amp;</vt:lpstr>
      <vt:lpstr>真值表: ||</vt:lpstr>
      <vt:lpstr>真值表: !</vt:lpstr>
      <vt:lpstr>PowerPoint 演示文稿</vt:lpstr>
      <vt:lpstr>逻辑运算符的优先级</vt:lpstr>
      <vt:lpstr>自学：关于逻辑运算符的优先级</vt:lpstr>
      <vt:lpstr>强烈建议</vt:lpstr>
      <vt:lpstr>试判断下列表达式的值</vt:lpstr>
      <vt:lpstr>逻辑运算的短路</vt:lpstr>
      <vt:lpstr>逻辑运算的短路对变量的影响</vt:lpstr>
      <vt:lpstr>任务4.2 刑警根据嫌犯供词破案问题</vt:lpstr>
      <vt:lpstr>任务4.2：案情分析</vt:lpstr>
      <vt:lpstr>任务4.2：利用逻辑表达式表达案情</vt:lpstr>
      <vt:lpstr>任务4.2：利用逻辑表达式表达案情</vt:lpstr>
      <vt:lpstr>任务4.2：利用逻辑表达式表达案情</vt:lpstr>
      <vt:lpstr>任务4.2：利用逻辑表达式表达案情</vt:lpstr>
      <vt:lpstr>4.2 枚举法的思路（穷举法，暴力法）</vt:lpstr>
      <vt:lpstr>任务4.2：采用枚举法找出案犯</vt:lpstr>
      <vt:lpstr>4.4 分支结构</vt:lpstr>
      <vt:lpstr>分支结构—if 语句</vt:lpstr>
      <vt:lpstr>讨论：关于 if 语句中的表达式</vt:lpstr>
      <vt:lpstr>if 语句—常犯的错误—乱用分号</vt:lpstr>
      <vt:lpstr>分支结构—if ..else ..语句</vt:lpstr>
      <vt:lpstr>自学：分支结构的NS流程图</vt:lpstr>
      <vt:lpstr>if 语句嵌套—注意if..else的匹配问题</vt:lpstr>
      <vt:lpstr>if 语句嵌套例</vt:lpstr>
      <vt:lpstr>使用逻辑表达式</vt:lpstr>
      <vt:lpstr>if…else if … else …结构</vt:lpstr>
      <vt:lpstr>使用逻辑表达式—进一步提高效率</vt:lpstr>
      <vt:lpstr>if 语句嵌套例</vt:lpstr>
      <vt:lpstr>问号运算符，条件运算符</vt:lpstr>
      <vt:lpstr>利用一条语句实现下述函数的功能</vt:lpstr>
      <vt:lpstr>分支结构—switch语句</vt:lpstr>
      <vt:lpstr>switch语句的执行过程</vt:lpstr>
      <vt:lpstr>分支结构—switch语句</vt:lpstr>
      <vt:lpstr>switch语句—常量表达式为整数</vt:lpstr>
      <vt:lpstr>switch语句—break语句的使用</vt:lpstr>
      <vt:lpstr>switch语句例—break语句的使用</vt:lpstr>
      <vt:lpstr>switch语句—常量表达式为字符型数据</vt:lpstr>
      <vt:lpstr>自学：在switch中使用枚举类型变量:参见枚举类型</vt:lpstr>
      <vt:lpstr>自学： switch语句中使用枚举类型</vt:lpstr>
      <vt:lpstr>switch语句例—转换成绩等级</vt:lpstr>
      <vt:lpstr>switch语句例—转换成绩等级</vt:lpstr>
      <vt:lpstr>switch语句例—转换成绩等级</vt:lpstr>
      <vt:lpstr>switch语句例—转换成绩等级</vt:lpstr>
      <vt:lpstr>自学：习题3.4</vt:lpstr>
      <vt:lpstr>自学：习题3.4提示</vt:lpstr>
      <vt:lpstr>自学：习题3.4提示</vt:lpstr>
      <vt:lpstr>自学：习题3.4提示</vt:lpstr>
      <vt:lpstr>4.3 循环结构</vt:lpstr>
      <vt:lpstr>for循环</vt:lpstr>
      <vt:lpstr>自学：流程图：一种描述算法的工具</vt:lpstr>
      <vt:lpstr>自学：伪代码（ pseudocode ， pseudo-code ）描述算法</vt:lpstr>
      <vt:lpstr>for循环四个表达式的执行顺序</vt:lpstr>
      <vt:lpstr>常用的for循环形式</vt:lpstr>
      <vt:lpstr>自学：常用的for循环形式执行过程的流程图</vt:lpstr>
      <vt:lpstr>for循环例</vt:lpstr>
      <vt:lpstr>for循环例—在for语句中定义循环变量</vt:lpstr>
      <vt:lpstr>课后练习：for循环例</vt:lpstr>
      <vt:lpstr>课后练习： for循环例</vt:lpstr>
      <vt:lpstr>自学：NS图：描述算法的一种工具</vt:lpstr>
      <vt:lpstr>自学： for循环的NS图</vt:lpstr>
      <vt:lpstr>自学： for循环的NS图</vt:lpstr>
      <vt:lpstr>for循环例</vt:lpstr>
      <vt:lpstr>关于for循环的几个注释</vt:lpstr>
      <vt:lpstr>讨论：下述程序的执行结果？</vt:lpstr>
      <vt:lpstr>讨论：下述程序的执行结果？</vt:lpstr>
      <vt:lpstr>思考：下述程序的执行结果？</vt:lpstr>
      <vt:lpstr>课后练习：关于for循环变量的增量与步长</vt:lpstr>
      <vt:lpstr>课后练习：关于for循环的几个注释</vt:lpstr>
      <vt:lpstr>课后练习：注意循环变量的溢出对for循环的影响</vt:lpstr>
      <vt:lpstr>课后练习：循环变量的溢出对for循环的影响</vt:lpstr>
      <vt:lpstr>课后练习：循环变量的溢出对for循环的影响</vt:lpstr>
      <vt:lpstr>PowerPoint 演示文稿</vt:lpstr>
      <vt:lpstr>PowerPoint 演示文稿</vt:lpstr>
      <vt:lpstr>不要很担心，也不要太担心</vt:lpstr>
      <vt:lpstr>break、continue、goto语句</vt:lpstr>
      <vt:lpstr>break、continue、goto语句</vt:lpstr>
      <vt:lpstr>break、continue、goto语句</vt:lpstr>
      <vt:lpstr>break、continue、goto语句</vt:lpstr>
      <vt:lpstr>for循环中使用逗号表达式</vt:lpstr>
      <vt:lpstr>for循环中循环条件使用逗号表达式</vt:lpstr>
      <vt:lpstr>逗号运算符构成逗号表达式</vt:lpstr>
      <vt:lpstr>逗号运算符构成逗号表达式</vt:lpstr>
      <vt:lpstr>课后练习：逗号运算符构成逗号表达式</vt:lpstr>
      <vt:lpstr>课后练习：逗号运算符构成逗号表达式</vt:lpstr>
      <vt:lpstr>for循环中循环条件注意逗号表达式的使用</vt:lpstr>
      <vt:lpstr>课后练习：for循环中循环条件注意逗号表达式的使用</vt:lpstr>
      <vt:lpstr>课后练习： for循环中循环条件注意逗号表达式的使用</vt:lpstr>
      <vt:lpstr>课后练习：逗号表达式中最后一条语句必须有确定的值</vt:lpstr>
      <vt:lpstr>课后练习：一个用分号结束的逗号表达式视为一条c语句</vt:lpstr>
      <vt:lpstr>for循环中表达式的其它形式</vt:lpstr>
      <vt:lpstr>for循环中表达式的其它形式</vt:lpstr>
      <vt:lpstr>for循环中表达式的其它形式</vt:lpstr>
      <vt:lpstr>课后练习： for循环中表达式的其它形式</vt:lpstr>
      <vt:lpstr>课后练习： for循环中表达式的其它形式</vt:lpstr>
      <vt:lpstr>课后练习： for循环中表达式的其它形式</vt:lpstr>
      <vt:lpstr>课后练习： for循环中表达式的其它形式</vt:lpstr>
      <vt:lpstr>多重循环（循环嵌套）</vt:lpstr>
      <vt:lpstr>多重循环（循环嵌套）</vt:lpstr>
      <vt:lpstr>课后练习：多重循环例</vt:lpstr>
      <vt:lpstr>课后练习：多重循环例：计算：1!+2!+……+10!</vt:lpstr>
      <vt:lpstr>课后练习：利用单重循环计算：1!+2!+……+10!</vt:lpstr>
      <vt:lpstr>课后练习：多重循环例：输出图形</vt:lpstr>
      <vt:lpstr>课后练习：多重循环例：输出图形</vt:lpstr>
      <vt:lpstr>课后练习：多重循环例：输出图形—参考代码</vt:lpstr>
      <vt:lpstr>课后练习：打印乘法口诀表</vt:lpstr>
      <vt:lpstr>课后练习：打印乘法口诀表</vt:lpstr>
      <vt:lpstr>回顾：break、continue、goto语句</vt:lpstr>
      <vt:lpstr>while循环</vt:lpstr>
      <vt:lpstr>while循环例</vt:lpstr>
      <vt:lpstr>自学：当循环结构图</vt:lpstr>
      <vt:lpstr>课后练习： while循环例</vt:lpstr>
      <vt:lpstr>死循环</vt:lpstr>
      <vt:lpstr>PowerPoint 演示文稿</vt:lpstr>
      <vt:lpstr>上页例题参考答案</vt:lpstr>
      <vt:lpstr>do { } while循环</vt:lpstr>
      <vt:lpstr>自学：直到型循环框图</vt:lpstr>
      <vt:lpstr>课后测试： do { } while循环与for循环比较</vt:lpstr>
      <vt:lpstr>课后测试：do { } while循环例</vt:lpstr>
      <vt:lpstr>课后练习： while循环与do {} while循环例</vt:lpstr>
      <vt:lpstr>思考</vt:lpstr>
      <vt:lpstr>在循环结构中注意连续读取字符的问题</vt:lpstr>
      <vt:lpstr>自学：利用循环结构+枚举法找出做的好事之人</vt:lpstr>
      <vt:lpstr>自学：利用循环结构+枚举法找出做的好事之人</vt:lpstr>
      <vt:lpstr>课后练习：利用循环结构+枚举法找出做的好事之人</vt:lpstr>
      <vt:lpstr>回顾：4.7 找出案犯</vt:lpstr>
      <vt:lpstr>回顾：任务4.2：案情分析</vt:lpstr>
      <vt:lpstr>课后练习：利用循环结构+枚举方法找出案犯</vt:lpstr>
      <vt:lpstr>课后练习：任务4.2  谁是作案人--采取枚举方法找出案犯</vt:lpstr>
      <vt:lpstr>课后练习：任务4.2  谁是作案人</vt:lpstr>
      <vt:lpstr>课后练习：任务4.2  谁是作案人</vt:lpstr>
      <vt:lpstr>课后练习：任务4.2  谁是作案人</vt:lpstr>
      <vt:lpstr>利用循环结构+枚举(穷举)解整数解方程</vt:lpstr>
      <vt:lpstr>课后练习：利用循环结构+枚举(穷举)解整数解方程</vt:lpstr>
      <vt:lpstr>课后练习：百元百鸡问题</vt:lpstr>
      <vt:lpstr>百元百鸡问题</vt:lpstr>
      <vt:lpstr>课后练习：计算sin(x)</vt:lpstr>
      <vt:lpstr>实验：喝不完的啤酒</vt:lpstr>
      <vt:lpstr>实验：取球问题</vt:lpstr>
      <vt:lpstr>课后练习</vt:lpstr>
      <vt:lpstr>主要内容</vt:lpstr>
      <vt:lpstr>主要内容</vt:lpstr>
      <vt:lpstr>Any 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han</cp:lastModifiedBy>
  <cp:revision>2936</cp:revision>
  <dcterms:created xsi:type="dcterms:W3CDTF">2013-01-25T01:44:00Z</dcterms:created>
  <dcterms:modified xsi:type="dcterms:W3CDTF">2022-10-08T01:52:45Z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